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charts/chart4.xml" ContentType="application/vnd.openxmlformats-officedocument.drawingml.chart+xml"/>
  <Override PartName="/ppt/theme/themeOverride4.xml" ContentType="application/vnd.openxmlformats-officedocument.themeOverride+xml"/>
  <Override PartName="/ppt/charts/chart5.xml" ContentType="application/vnd.openxmlformats-officedocument.drawingml.chart+xml"/>
  <Override PartName="/ppt/theme/themeOverride5.xml" ContentType="application/vnd.openxmlformats-officedocument.themeOverride+xml"/>
  <Override PartName="/ppt/charts/chart6.xml" ContentType="application/vnd.openxmlformats-officedocument.drawingml.chart+xml"/>
  <Override PartName="/ppt/theme/themeOverride6.xml" ContentType="application/vnd.openxmlformats-officedocument.themeOverride+xml"/>
  <Override PartName="/ppt/charts/chart7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7.xml" ContentType="application/vnd.openxmlformats-officedocument.themeOverride+xml"/>
  <Override PartName="/ppt/charts/chart8.xml" ContentType="application/vnd.openxmlformats-officedocument.drawingml.chart+xml"/>
  <Override PartName="/ppt/theme/themeOverride8.xml" ContentType="application/vnd.openxmlformats-officedocument.themeOverride+xml"/>
  <Override PartName="/ppt/drawings/drawing1.xml" ContentType="application/vnd.openxmlformats-officedocument.drawingml.chartshapes+xml"/>
  <Override PartName="/ppt/charts/chart9.xml" ContentType="application/vnd.openxmlformats-officedocument.drawingml.chart+xml"/>
  <Override PartName="/ppt/drawings/drawing2.xml" ContentType="application/vnd.openxmlformats-officedocument.drawingml.chartshapes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theme/themeOverride9.xml" ContentType="application/vnd.openxmlformats-officedocument.themeOverride+xml"/>
  <Override PartName="/ppt/charts/chart12.xml" ContentType="application/vnd.openxmlformats-officedocument.drawingml.chart+xml"/>
  <Override PartName="/ppt/theme/themeOverride10.xml" ContentType="application/vnd.openxmlformats-officedocument.themeOverride+xml"/>
  <Override PartName="/ppt/drawings/drawing3.xml" ContentType="application/vnd.openxmlformats-officedocument.drawingml.chartshapes+xml"/>
  <Override PartName="/ppt/charts/chart13.xml" ContentType="application/vnd.openxmlformats-officedocument.drawingml.chart+xml"/>
  <Override PartName="/ppt/theme/themeOverride11.xml" ContentType="application/vnd.openxmlformats-officedocument.themeOverride+xml"/>
  <Override PartName="/ppt/charts/chart14.xml" ContentType="application/vnd.openxmlformats-officedocument.drawingml.chart+xml"/>
  <Override PartName="/ppt/theme/themeOverride12.xml" ContentType="application/vnd.openxmlformats-officedocument.themeOverride+xml"/>
  <Override PartName="/ppt/charts/chart15.xml" ContentType="application/vnd.openxmlformats-officedocument.drawingml.chart+xml"/>
  <Override PartName="/ppt/theme/themeOverride13.xml" ContentType="application/vnd.openxmlformats-officedocument.themeOverride+xml"/>
  <Override PartName="/ppt/charts/chart16.xml" ContentType="application/vnd.openxmlformats-officedocument.drawingml.chart+xml"/>
  <Override PartName="/ppt/theme/themeOverride14.xml" ContentType="application/vnd.openxmlformats-officedocument.themeOverride+xml"/>
  <Override PartName="/ppt/charts/chart17.xml" ContentType="application/vnd.openxmlformats-officedocument.drawingml.chart+xml"/>
  <Override PartName="/ppt/theme/themeOverride15.xml" ContentType="application/vnd.openxmlformats-officedocument.themeOverride+xml"/>
  <Override PartName="/ppt/charts/chart18.xml" ContentType="application/vnd.openxmlformats-officedocument.drawingml.chart+xml"/>
  <Override PartName="/ppt/theme/themeOverride16.xml" ContentType="application/vnd.openxmlformats-officedocument.themeOverride+xml"/>
  <Override PartName="/ppt/drawings/drawing4.xml" ContentType="application/vnd.openxmlformats-officedocument.drawingml.chartshapes+xml"/>
  <Override PartName="/ppt/charts/chart19.xml" ContentType="application/vnd.openxmlformats-officedocument.drawingml.chart+xml"/>
  <Override PartName="/ppt/charts/chart20.xml" ContentType="application/vnd.openxmlformats-officedocument.drawingml.chart+xml"/>
  <Override PartName="/ppt/theme/themeOverride17.xml" ContentType="application/vnd.openxmlformats-officedocument.themeOverride+xml"/>
  <Override PartName="/ppt/drawings/drawing5.xml" ContentType="application/vnd.openxmlformats-officedocument.drawingml.chartshapes+xml"/>
  <Override PartName="/ppt/charts/chart21.xml" ContentType="application/vnd.openxmlformats-officedocument.drawingml.chart+xml"/>
  <Override PartName="/ppt/theme/themeOverride18.xml" ContentType="application/vnd.openxmlformats-officedocument.themeOverride+xml"/>
  <Override PartName="/ppt/charts/chart22.xml" ContentType="application/vnd.openxmlformats-officedocument.drawingml.chart+xml"/>
  <Override PartName="/ppt/theme/themeOverride19.xml" ContentType="application/vnd.openxmlformats-officedocument.themeOverride+xml"/>
  <Override PartName="/ppt/charts/chart23.xml" ContentType="application/vnd.openxmlformats-officedocument.drawingml.chart+xml"/>
  <Override PartName="/ppt/theme/themeOverride20.xml" ContentType="application/vnd.openxmlformats-officedocument.themeOverride+xml"/>
  <Override PartName="/ppt/charts/chart24.xml" ContentType="application/vnd.openxmlformats-officedocument.drawingml.chart+xml"/>
  <Override PartName="/ppt/theme/themeOverride2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6" r:id="rId4"/>
    <p:sldId id="258" r:id="rId5"/>
    <p:sldId id="259" r:id="rId6"/>
    <p:sldId id="261" r:id="rId7"/>
    <p:sldId id="264" r:id="rId8"/>
    <p:sldId id="260" r:id="rId9"/>
    <p:sldId id="266" r:id="rId10"/>
    <p:sldId id="267" r:id="rId11"/>
    <p:sldId id="262" r:id="rId12"/>
    <p:sldId id="349" r:id="rId13"/>
    <p:sldId id="350" r:id="rId14"/>
    <p:sldId id="265" r:id="rId15"/>
    <p:sldId id="263" r:id="rId16"/>
    <p:sldId id="269" r:id="rId17"/>
    <p:sldId id="268" r:id="rId18"/>
    <p:sldId id="271" r:id="rId19"/>
    <p:sldId id="272" r:id="rId20"/>
    <p:sldId id="273" r:id="rId21"/>
    <p:sldId id="274" r:id="rId22"/>
    <p:sldId id="275" r:id="rId23"/>
    <p:sldId id="277" r:id="rId24"/>
    <p:sldId id="276" r:id="rId25"/>
    <p:sldId id="270" r:id="rId26"/>
    <p:sldId id="278" r:id="rId27"/>
    <p:sldId id="279" r:id="rId28"/>
    <p:sldId id="280" r:id="rId29"/>
    <p:sldId id="282" r:id="rId30"/>
    <p:sldId id="283" r:id="rId31"/>
    <p:sldId id="284" r:id="rId32"/>
    <p:sldId id="352" r:id="rId33"/>
    <p:sldId id="281" r:id="rId34"/>
    <p:sldId id="285" r:id="rId35"/>
    <p:sldId id="286" r:id="rId36"/>
    <p:sldId id="287" r:id="rId37"/>
    <p:sldId id="289" r:id="rId38"/>
    <p:sldId id="291" r:id="rId39"/>
    <p:sldId id="354" r:id="rId40"/>
    <p:sldId id="288" r:id="rId41"/>
    <p:sldId id="292" r:id="rId42"/>
    <p:sldId id="355" r:id="rId43"/>
    <p:sldId id="290" r:id="rId44"/>
    <p:sldId id="357" r:id="rId45"/>
    <p:sldId id="356" r:id="rId46"/>
    <p:sldId id="293" r:id="rId47"/>
    <p:sldId id="294" r:id="rId48"/>
    <p:sldId id="295" r:id="rId49"/>
    <p:sldId id="296" r:id="rId50"/>
    <p:sldId id="298" r:id="rId51"/>
    <p:sldId id="317" r:id="rId52"/>
    <p:sldId id="297" r:id="rId53"/>
    <p:sldId id="318" r:id="rId54"/>
    <p:sldId id="299" r:id="rId55"/>
    <p:sldId id="300" r:id="rId56"/>
    <p:sldId id="301" r:id="rId57"/>
    <p:sldId id="302" r:id="rId58"/>
    <p:sldId id="304" r:id="rId59"/>
    <p:sldId id="303" r:id="rId60"/>
    <p:sldId id="309" r:id="rId61"/>
    <p:sldId id="316" r:id="rId62"/>
    <p:sldId id="305" r:id="rId63"/>
    <p:sldId id="307" r:id="rId64"/>
    <p:sldId id="308" r:id="rId65"/>
    <p:sldId id="310" r:id="rId66"/>
    <p:sldId id="306" r:id="rId67"/>
    <p:sldId id="311" r:id="rId68"/>
    <p:sldId id="312" r:id="rId69"/>
    <p:sldId id="313" r:id="rId70"/>
    <p:sldId id="314" r:id="rId71"/>
    <p:sldId id="320" r:id="rId72"/>
    <p:sldId id="319" r:id="rId73"/>
    <p:sldId id="351" r:id="rId74"/>
    <p:sldId id="321" r:id="rId75"/>
    <p:sldId id="322" r:id="rId76"/>
    <p:sldId id="328" r:id="rId77"/>
    <p:sldId id="323" r:id="rId78"/>
    <p:sldId id="325" r:id="rId79"/>
    <p:sldId id="326" r:id="rId80"/>
    <p:sldId id="315" r:id="rId81"/>
    <p:sldId id="329" r:id="rId82"/>
    <p:sldId id="330" r:id="rId83"/>
    <p:sldId id="327" r:id="rId84"/>
    <p:sldId id="331" r:id="rId85"/>
    <p:sldId id="362" r:id="rId86"/>
    <p:sldId id="333" r:id="rId87"/>
    <p:sldId id="332" r:id="rId88"/>
    <p:sldId id="337" r:id="rId89"/>
    <p:sldId id="338" r:id="rId90"/>
    <p:sldId id="358" r:id="rId91"/>
    <p:sldId id="334" r:id="rId92"/>
    <p:sldId id="340" r:id="rId93"/>
    <p:sldId id="339" r:id="rId94"/>
    <p:sldId id="341" r:id="rId95"/>
    <p:sldId id="343" r:id="rId96"/>
    <p:sldId id="345" r:id="rId97"/>
    <p:sldId id="348" r:id="rId98"/>
    <p:sldId id="344" r:id="rId99"/>
    <p:sldId id="347" r:id="rId100"/>
    <p:sldId id="361" r:id="rId101"/>
    <p:sldId id="359" r:id="rId102"/>
    <p:sldId id="360" r:id="rId103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00FFFF"/>
    <a:srgbClr val="66FF33"/>
    <a:srgbClr val="FF9900"/>
    <a:srgbClr val="FF33CC"/>
    <a:srgbClr val="2F20A0"/>
    <a:srgbClr val="33CC33"/>
    <a:srgbClr val="FF0066"/>
    <a:srgbClr val="3333FF"/>
    <a:srgbClr val="4A14A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696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6" Type="http://schemas.openxmlformats.org/officeDocument/2006/relationships/slide" Target="slides/slide14.xml"/><Relationship Id="rId107" Type="http://schemas.openxmlformats.org/officeDocument/2006/relationships/tableStyles" Target="tableStyles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102" Type="http://schemas.openxmlformats.org/officeDocument/2006/relationships/slide" Target="slides/slide100.xml"/><Relationship Id="rId5" Type="http://schemas.openxmlformats.org/officeDocument/2006/relationships/slide" Target="slides/slide3.xml"/><Relationship Id="rId90" Type="http://schemas.openxmlformats.org/officeDocument/2006/relationships/slide" Target="slides/slide88.xml"/><Relationship Id="rId95" Type="http://schemas.openxmlformats.org/officeDocument/2006/relationships/slide" Target="slides/slide93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59" Type="http://schemas.openxmlformats.org/officeDocument/2006/relationships/slide" Target="slides/slide57.xml"/><Relationship Id="rId103" Type="http://schemas.openxmlformats.org/officeDocument/2006/relationships/slide" Target="slides/slide10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slide" Target="slides/slide89.xml"/><Relationship Id="rId96" Type="http://schemas.openxmlformats.org/officeDocument/2006/relationships/slide" Target="slides/slide9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6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slide" Target="slides/slide97.xml"/><Relationship Id="rId101" Type="http://schemas.openxmlformats.org/officeDocument/2006/relationships/slide" Target="slides/slide9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slide" Target="slides/slide95.xml"/><Relationship Id="rId104" Type="http://schemas.openxmlformats.org/officeDocument/2006/relationships/presProps" Target="presProp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Relationship Id="rId100" Type="http://schemas.openxmlformats.org/officeDocument/2006/relationships/slide" Target="slides/slide98.xml"/><Relationship Id="rId105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93" Type="http://schemas.openxmlformats.org/officeDocument/2006/relationships/slide" Target="slides/slide91.xml"/><Relationship Id="rId98" Type="http://schemas.openxmlformats.org/officeDocument/2006/relationships/slide" Target="slides/slide96.xml"/><Relationship Id="rId3" Type="http://schemas.openxmlformats.org/officeDocument/2006/relationships/slide" Target="slides/slide1.xml"/><Relationship Id="rId25" Type="http://schemas.openxmlformats.org/officeDocument/2006/relationships/slide" Target="slides/slide23.xml"/><Relationship Id="rId46" Type="http://schemas.openxmlformats.org/officeDocument/2006/relationships/slide" Target="slides/slide44.xml"/><Relationship Id="rId67" Type="http://schemas.openxmlformats.org/officeDocument/2006/relationships/slide" Target="slides/slide65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2.xlsx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3.xlsx"/><Relationship Id="rId1" Type="http://schemas.openxmlformats.org/officeDocument/2006/relationships/themeOverride" Target="../theme/themeOverride4.xml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4.xlsx"/><Relationship Id="rId1" Type="http://schemas.openxmlformats.org/officeDocument/2006/relationships/themeOverride" Target="../theme/themeOverride5.xml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5.xlsx"/><Relationship Id="rId1" Type="http://schemas.openxmlformats.org/officeDocument/2006/relationships/themeOverride" Target="../theme/themeOverrid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file:///D:\&#1052;&#1054;&#1071;\&#1047;&#1042;&#1030;&#1058;%20&#1057;&#1110;&#1083;&#1100;&#1089;&#1100;&#1082;&#1086;&#1075;&#1086;%20&#1075;&#1086;&#1083;&#1086;&#1074;&#1080;\25%20&#1088;.&#1047;&#1074;&#1110;&#1090;&#1080;%20&#1089;.&#1075;,%20&#1089;&#1077;&#1089;&#1110;&#1102;\&#1047;&#1042;&#1030;&#1058;%202025\&#1063;&#1086;&#1088;&#1085;&#1086;&#1074;&#1080;&#1082;%2025\&#1055;&#1088;&#1077;&#1079;&#1077;&#1085;&#1090;&#1072;&#1094;&#1110;&#1103;.xlsx" TargetMode="Externa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package" Target="../embeddings/Microsoft_Excel_Worksheet6.xlsx"/><Relationship Id="rId1" Type="http://schemas.openxmlformats.org/officeDocument/2006/relationships/themeOverride" Target="../theme/themeOverride8.xml"/></Relationships>
</file>

<file path=ppt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file:///D:\&#1047;&#1042;&#1030;&#1058;%202025%20&#1088;&#1110;&#1082;\&#1047;&#1042;&#1030;&#1058;%202025\2025\&#1055;&#1088;&#1077;&#1079;&#1077;&#1085;&#1090;&#1072;&#1094;&#1110;&#1103;.xlsx" TargetMode="External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oleObject" Target="file:///E:\&#1063;&#1086;&#1088;&#1085;&#1086;&#1074;&#1080;&#1082;%2025\&#1055;&#1088;&#1077;&#1079;&#1077;&#1085;&#1090;&#1072;&#1094;&#1110;&#1103;.xlsx" TargetMode="External"/></Relationships>
</file>

<file path=ppt/charts/_rels/chart1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7.xlsx"/><Relationship Id="rId1" Type="http://schemas.openxmlformats.org/officeDocument/2006/relationships/themeOverride" Target="../theme/themeOverride9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3.xml"/><Relationship Id="rId2" Type="http://schemas.openxmlformats.org/officeDocument/2006/relationships/package" Target="../embeddings/Microsoft_Excel_Worksheet8.xlsx"/><Relationship Id="rId1" Type="http://schemas.openxmlformats.org/officeDocument/2006/relationships/themeOverride" Target="../theme/themeOverride10.xml"/></Relationships>
</file>

<file path=ppt/charts/_rels/chart1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9.xlsx"/><Relationship Id="rId1" Type="http://schemas.openxmlformats.org/officeDocument/2006/relationships/themeOverride" Target="../theme/themeOverride11.xml"/></Relationships>
</file>

<file path=ppt/charts/_rels/chart14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0.xlsx"/><Relationship Id="rId1" Type="http://schemas.openxmlformats.org/officeDocument/2006/relationships/themeOverride" Target="../theme/themeOverride12.xml"/></Relationships>
</file>

<file path=ppt/charts/_rels/chart15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1.xlsx"/><Relationship Id="rId1" Type="http://schemas.openxmlformats.org/officeDocument/2006/relationships/themeOverride" Target="../theme/themeOverride13.xml"/></Relationships>
</file>

<file path=ppt/charts/_rels/chart16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2.xlsx"/><Relationship Id="rId1" Type="http://schemas.openxmlformats.org/officeDocument/2006/relationships/themeOverride" Target="../theme/themeOverride14.xml"/></Relationships>
</file>

<file path=ppt/charts/_rels/chart17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3.xlsx"/><Relationship Id="rId1" Type="http://schemas.openxmlformats.org/officeDocument/2006/relationships/themeOverride" Target="../theme/themeOverride15.xml"/></Relationships>
</file>

<file path=ppt/charts/_rels/chart18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4.xml"/><Relationship Id="rId2" Type="http://schemas.openxmlformats.org/officeDocument/2006/relationships/package" Target="../embeddings/Microsoft_Excel_Worksheet14.xlsx"/><Relationship Id="rId1" Type="http://schemas.openxmlformats.org/officeDocument/2006/relationships/themeOverride" Target="../theme/themeOverride16.xml"/></Relationships>
</file>

<file path=ppt/charts/_rels/chart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5.xlsx"/></Relationships>
</file>

<file path=ppt/charts/_rels/chart20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5.xml"/><Relationship Id="rId2" Type="http://schemas.openxmlformats.org/officeDocument/2006/relationships/package" Target="../embeddings/Microsoft_Excel_Worksheet16.xlsx"/><Relationship Id="rId1" Type="http://schemas.openxmlformats.org/officeDocument/2006/relationships/themeOverride" Target="../theme/themeOverride17.xml"/></Relationships>
</file>

<file path=ppt/charts/_rels/chart2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7.xlsx"/><Relationship Id="rId1" Type="http://schemas.openxmlformats.org/officeDocument/2006/relationships/themeOverride" Target="../theme/themeOverride18.xml"/></Relationships>
</file>

<file path=ppt/charts/_rels/chart2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8.xlsx"/><Relationship Id="rId1" Type="http://schemas.openxmlformats.org/officeDocument/2006/relationships/themeOverride" Target="../theme/themeOverride19.xml"/></Relationships>
</file>

<file path=ppt/charts/_rels/chart2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9.xlsx"/><Relationship Id="rId1" Type="http://schemas.openxmlformats.org/officeDocument/2006/relationships/themeOverride" Target="../theme/themeOverride20.xml"/></Relationships>
</file>

<file path=ppt/charts/_rels/chart24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20.xlsx"/><Relationship Id="rId1" Type="http://schemas.openxmlformats.org/officeDocument/2006/relationships/themeOverride" Target="../theme/themeOverride2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44929400526836599"/>
          <c:y val="2.4592534858586874E-2"/>
          <c:w val="0.5308965892883214"/>
          <c:h val="0.93237052913888607"/>
        </c:manualLayout>
      </c:layout>
      <c:barChart>
        <c:barDir val="bar"/>
        <c:grouping val="clustered"/>
        <c:varyColors val="0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prst="angle"/>
            </a:sp3d>
          </c:spPr>
          <c:invertIfNegative val="0"/>
          <c:dPt>
            <c:idx val="0"/>
            <c:invertIfNegative val="0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1-6B59-4848-B909-37AA036D29C7}"/>
              </c:ext>
            </c:extLst>
          </c:dPt>
          <c:dPt>
            <c:idx val="1"/>
            <c:invertIfNegative val="0"/>
            <c:bubble3D val="0"/>
            <c:spPr>
              <a:solidFill>
                <a:srgbClr val="FFC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3-6B59-4848-B909-37AA036D29C7}"/>
              </c:ext>
            </c:extLst>
          </c:dPt>
          <c:dPt>
            <c:idx val="2"/>
            <c:invertIfNegative val="0"/>
            <c:bubble3D val="0"/>
            <c:spPr>
              <a:solidFill>
                <a:srgbClr val="8064A2">
                  <a:lumMod val="75000"/>
                </a:srgbClr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5-6B59-4848-B909-37AA036D29C7}"/>
              </c:ext>
            </c:extLst>
          </c:dPt>
          <c:dPt>
            <c:idx val="3"/>
            <c:invertIfNegative val="0"/>
            <c:bubble3D val="0"/>
            <c:spPr>
              <a:solidFill>
                <a:srgbClr val="F79646">
                  <a:lumMod val="75000"/>
                </a:srgbClr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7-6B59-4848-B909-37AA036D29C7}"/>
              </c:ext>
            </c:extLst>
          </c:dPt>
          <c:dPt>
            <c:idx val="4"/>
            <c:invertIfNegative val="0"/>
            <c:bubble3D val="0"/>
            <c:spPr>
              <a:solidFill>
                <a:srgbClr val="7030A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9-6B59-4848-B909-37AA036D29C7}"/>
              </c:ext>
            </c:extLst>
          </c:dPt>
          <c:dPt>
            <c:idx val="5"/>
            <c:invertIfNegative val="0"/>
            <c:bubble3D val="0"/>
            <c:spPr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B-6B59-4848-B909-37AA036D29C7}"/>
              </c:ext>
            </c:extLst>
          </c:dPt>
          <c:dPt>
            <c:idx val="6"/>
            <c:invertIfNegative val="0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D-6B59-4848-B909-37AA036D29C7}"/>
              </c:ext>
            </c:extLst>
          </c:dPt>
          <c:cat>
            <c:strRef>
              <c:f>Лист1!$A$3:$A$9</c:f>
              <c:strCache>
                <c:ptCount val="7"/>
                <c:pt idx="0">
                  <c:v>комунальне господарство </c:v>
                </c:pt>
                <c:pt idx="1">
                  <c:v>питання соціального захисту населення</c:v>
                </c:pt>
                <c:pt idx="2">
                  <c:v>діяльність місцевих органів</c:v>
                </c:pt>
                <c:pt idx="3">
                  <c:v>транспорт і зв’язок </c:v>
                </c:pt>
                <c:pt idx="4">
                  <c:v>екологія</c:v>
                </c:pt>
                <c:pt idx="5">
                  <c:v>аграрної політики і земельних відносин</c:v>
                </c:pt>
                <c:pt idx="6">
                  <c:v> інші </c:v>
                </c:pt>
              </c:strCache>
            </c:strRef>
          </c:cat>
          <c:val>
            <c:numRef>
              <c:f>Лист1!$B$3:$B$9</c:f>
              <c:numCache>
                <c:formatCode>General</c:formatCode>
                <c:ptCount val="7"/>
                <c:pt idx="0">
                  <c:v>77</c:v>
                </c:pt>
                <c:pt idx="1">
                  <c:v>11</c:v>
                </c:pt>
                <c:pt idx="2">
                  <c:v>23</c:v>
                </c:pt>
                <c:pt idx="3">
                  <c:v>4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6B59-4848-B909-37AA036D29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9436032"/>
        <c:axId val="139437568"/>
      </c:barChart>
      <c:catAx>
        <c:axId val="139436032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39437568"/>
        <c:crosses val="autoZero"/>
        <c:auto val="1"/>
        <c:lblAlgn val="ctr"/>
        <c:lblOffset val="100"/>
        <c:noMultiLvlLbl val="0"/>
      </c:catAx>
      <c:valAx>
        <c:axId val="13943756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39436032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explosion val="25"/>
          <c:dPt>
            <c:idx val="0"/>
            <c:bubble3D val="0"/>
            <c:spPr>
              <a:solidFill>
                <a:srgbClr val="0070C0"/>
              </a:solidFill>
            </c:spPr>
            <c:extLst>
              <c:ext xmlns:c16="http://schemas.microsoft.com/office/drawing/2014/chart" uri="{C3380CC4-5D6E-409C-BE32-E72D297353CC}">
                <c16:uniqueId val="{00000001-56B7-481A-9517-5E212B8C1D06}"/>
              </c:ext>
            </c:extLst>
          </c:dPt>
          <c:dPt>
            <c:idx val="1"/>
            <c:bubble3D val="0"/>
            <c:spPr>
              <a:solidFill>
                <a:srgbClr val="FFFF00"/>
              </a:solidFill>
            </c:spPr>
            <c:extLst>
              <c:ext xmlns:c16="http://schemas.microsoft.com/office/drawing/2014/chart" uri="{C3380CC4-5D6E-409C-BE32-E72D297353CC}">
                <c16:uniqueId val="{00000003-56B7-481A-9517-5E212B8C1D06}"/>
              </c:ext>
            </c:extLst>
          </c:dPt>
          <c:dPt>
            <c:idx val="2"/>
            <c:bubble3D val="0"/>
            <c:spPr>
              <a:solidFill>
                <a:srgbClr val="FFC000"/>
              </a:solidFill>
            </c:spPr>
            <c:extLst>
              <c:ext xmlns:c16="http://schemas.microsoft.com/office/drawing/2014/chart" uri="{C3380CC4-5D6E-409C-BE32-E72D297353CC}">
                <c16:uniqueId val="{00000005-56B7-481A-9517-5E212B8C1D06}"/>
              </c:ext>
            </c:extLst>
          </c:dPt>
          <c:dPt>
            <c:idx val="3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07-56B7-481A-9517-5E212B8C1D06}"/>
              </c:ext>
            </c:extLst>
          </c:dPt>
          <c:cat>
            <c:strRef>
              <c:f>Лист1!$A$26:$A$29</c:f>
              <c:strCache>
                <c:ptCount val="4"/>
                <c:pt idx="0">
                  <c:v>реєстрація майна</c:v>
                </c:pt>
                <c:pt idx="1">
                  <c:v>реєстрація бізнесу</c:v>
                </c:pt>
                <c:pt idx="2">
                  <c:v>реєстрація місця проживання </c:v>
                </c:pt>
                <c:pt idx="3">
                  <c:v>витяги з РТГ</c:v>
                </c:pt>
              </c:strCache>
            </c:strRef>
          </c:cat>
          <c:val>
            <c:numRef>
              <c:f>Лист1!$B$26:$B$29</c:f>
              <c:numCache>
                <c:formatCode>General</c:formatCode>
                <c:ptCount val="4"/>
                <c:pt idx="0">
                  <c:v>1038</c:v>
                </c:pt>
                <c:pt idx="1">
                  <c:v>46</c:v>
                </c:pt>
                <c:pt idx="2">
                  <c:v>546</c:v>
                </c:pt>
                <c:pt idx="3">
                  <c:v>2464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6B7-481A-9517-5E212B8C1D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4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explosion val="25"/>
          <c:dPt>
            <c:idx val="0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01-CECA-4DA0-9AFB-A31396C20EF6}"/>
              </c:ext>
            </c:extLst>
          </c:dPt>
          <c:dPt>
            <c:idx val="1"/>
            <c:bubble3D val="0"/>
            <c:spPr>
              <a:solidFill>
                <a:srgbClr val="C00000"/>
              </a:solidFill>
            </c:spPr>
            <c:extLst>
              <c:ext xmlns:c16="http://schemas.microsoft.com/office/drawing/2014/chart" uri="{C3380CC4-5D6E-409C-BE32-E72D297353CC}">
                <c16:uniqueId val="{00000003-CECA-4DA0-9AFB-A31396C20EF6}"/>
              </c:ext>
            </c:extLst>
          </c:dPt>
          <c:dPt>
            <c:idx val="2"/>
            <c:bubble3D val="0"/>
            <c:spPr>
              <a:solidFill>
                <a:srgbClr val="00B050"/>
              </a:solidFill>
            </c:spPr>
            <c:extLst>
              <c:ext xmlns:c16="http://schemas.microsoft.com/office/drawing/2014/chart" uri="{C3380CC4-5D6E-409C-BE32-E72D297353CC}">
                <c16:uniqueId val="{00000005-CECA-4DA0-9AFB-A31396C20EF6}"/>
              </c:ext>
            </c:extLst>
          </c:dPt>
          <c:dPt>
            <c:idx val="3"/>
            <c:bubble3D val="0"/>
            <c:spPr>
              <a:solidFill>
                <a:srgbClr val="002060"/>
              </a:solidFill>
            </c:spPr>
            <c:extLst>
              <c:ext xmlns:c16="http://schemas.microsoft.com/office/drawing/2014/chart" uri="{C3380CC4-5D6E-409C-BE32-E72D297353CC}">
                <c16:uniqueId val="{00000007-CECA-4DA0-9AFB-A31396C20EF6}"/>
              </c:ext>
            </c:extLst>
          </c:dPt>
          <c:cat>
            <c:strRef>
              <c:f>Лист1!$A$38:$A$41</c:f>
              <c:strCache>
                <c:ptCount val="4"/>
                <c:pt idx="0">
                  <c:v>оформлення житлових субсидій </c:v>
                </c:pt>
                <c:pt idx="1">
                  <c:v>довідки про взяття на облік внутрішньо переміщених осіб</c:v>
                </c:pt>
                <c:pt idx="2">
                  <c:v>послуги для ветеранів війни, учасників бойових дій та членів їх сімей</c:v>
                </c:pt>
                <c:pt idx="3">
                  <c:v>послуги Державного земельного кадастру</c:v>
                </c:pt>
              </c:strCache>
            </c:strRef>
          </c:cat>
          <c:val>
            <c:numRef>
              <c:f>Лист1!$B$38:$B$41</c:f>
              <c:numCache>
                <c:formatCode>General</c:formatCode>
                <c:ptCount val="4"/>
                <c:pt idx="0">
                  <c:v>337</c:v>
                </c:pt>
                <c:pt idx="1">
                  <c:v>58</c:v>
                </c:pt>
                <c:pt idx="2">
                  <c:v>23</c:v>
                </c:pt>
                <c:pt idx="3">
                  <c:v>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ECA-4DA0-9AFB-A31396C20E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200" b="1">
              <a:solidFill>
                <a:srgbClr val="002060"/>
              </a:solidFill>
              <a:latin typeface="+mj-lt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prst="angle"/>
            </a:sp3d>
          </c:spPr>
          <c:invertIfNegative val="0"/>
          <c:dPt>
            <c:idx val="0"/>
            <c:invertIfNegative val="0"/>
            <c:bubble3D val="0"/>
            <c:spPr>
              <a:solidFill>
                <a:srgbClr val="FFFF00"/>
              </a:solidFill>
              <a:ln>
                <a:solidFill>
                  <a:srgbClr val="FFFF00"/>
                </a:solidFill>
              </a:ln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1-85F5-4D13-BC67-C37282473BD8}"/>
              </c:ext>
            </c:extLst>
          </c:dPt>
          <c:dPt>
            <c:idx val="1"/>
            <c:invertIfNegative val="0"/>
            <c:bubble3D val="0"/>
            <c:spPr>
              <a:solidFill>
                <a:srgbClr val="FFC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3-85F5-4D13-BC67-C37282473BD8}"/>
              </c:ext>
            </c:extLst>
          </c:dPt>
          <c:cat>
            <c:strRef>
              <c:f>Лист1!$A$55:$A$56</c:f>
              <c:strCache>
                <c:ptCount val="2"/>
                <c:pt idx="0">
                  <c:v>адміністративних послуги;</c:v>
                </c:pt>
                <c:pt idx="1">
                  <c:v>послуг на віддалених робочих місцях. </c:v>
                </c:pt>
              </c:strCache>
            </c:strRef>
          </c:cat>
          <c:val>
            <c:numRef>
              <c:f>Лист1!$B$55:$B$56</c:f>
              <c:numCache>
                <c:formatCode>#,##0</c:formatCode>
                <c:ptCount val="2"/>
                <c:pt idx="0">
                  <c:v>3972</c:v>
                </c:pt>
                <c:pt idx="1">
                  <c:v>2866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5F5-4D13-BC67-C37282473B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25241728"/>
        <c:axId val="225243520"/>
      </c:barChart>
      <c:catAx>
        <c:axId val="225241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225243520"/>
        <c:crosses val="autoZero"/>
        <c:auto val="1"/>
        <c:lblAlgn val="ctr"/>
        <c:lblOffset val="100"/>
        <c:noMultiLvlLbl val="0"/>
      </c:catAx>
      <c:valAx>
        <c:axId val="225243520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22524172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Дані!$B$1</c:f>
              <c:strCache>
                <c:ptCount val="1"/>
                <c:pt idx="0">
                  <c:v>Сума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>
              <a:prstDash val="solid"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4A14AC"/>
              </a:solidFill>
              <a:ln>
                <a:prstDash val="solid"/>
              </a:ln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1-B273-40EA-A4BA-97C506C1BCB0}"/>
              </c:ext>
            </c:extLst>
          </c:dPt>
          <c:dPt>
            <c:idx val="1"/>
            <c:invertIfNegative val="0"/>
            <c:bubble3D val="0"/>
            <c:spPr>
              <a:solidFill>
                <a:srgbClr val="FFFF00"/>
              </a:solidFill>
              <a:ln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1-22D6-4AF4-AADE-20F5A11C1503}"/>
              </c:ext>
            </c:extLst>
          </c:dPt>
          <c:cat>
            <c:strRef>
              <c:f>Дані!$A$2:$A$3</c:f>
              <c:strCache>
                <c:ptCount val="2"/>
                <c:pt idx="0">
                  <c:v>Загальний фонд</c:v>
                </c:pt>
                <c:pt idx="1">
                  <c:v>Спеціальний фонд</c:v>
                </c:pt>
              </c:strCache>
            </c:strRef>
          </c:cat>
          <c:val>
            <c:numRef>
              <c:f>Дані!$B$2:$B$3</c:f>
              <c:numCache>
                <c:formatCode>General</c:formatCode>
                <c:ptCount val="2"/>
                <c:pt idx="0">
                  <c:v>171533.7</c:v>
                </c:pt>
                <c:pt idx="1">
                  <c:v>4891.2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2D6-4AF4-AADE-20F5A11C15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225503488"/>
        <c:axId val="242561024"/>
      </c:barChart>
      <c:catAx>
        <c:axId val="2255034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800" b="1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242561024"/>
        <c:crossesAt val="0"/>
        <c:auto val="1"/>
        <c:lblAlgn val="ctr"/>
        <c:lblOffset val="100"/>
        <c:noMultiLvlLbl val="0"/>
      </c:catAx>
      <c:valAx>
        <c:axId val="242561024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225503488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overlay val="0"/>
      <c:txPr>
        <a:bodyPr/>
        <a:lstStyle/>
        <a:p>
          <a:pPr>
            <a:defRPr sz="16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1"/>
  </c:chart>
  <c:externalData r:id="rId2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Лист3!$B$1</c:f>
              <c:strCache>
                <c:ptCount val="1"/>
                <c:pt idx="0">
                  <c:v>2021 рік</c:v>
                </c:pt>
              </c:strCache>
            </c:strRef>
          </c:tx>
          <c:spPr>
            <a:solidFill>
              <a:srgbClr val="002060"/>
            </a:solidFill>
          </c:spPr>
          <c:invertIfNegative val="0"/>
          <c:cat>
            <c:strRef>
              <c:f>Лист3!$A$2:$A$9</c:f>
              <c:strCache>
                <c:ptCount val="8"/>
                <c:pt idx="0">
                  <c:v>Первозванівка</c:v>
                </c:pt>
                <c:pt idx="1">
                  <c:v>Калинівка</c:v>
                </c:pt>
                <c:pt idx="2">
                  <c:v>Степове</c:v>
                </c:pt>
                <c:pt idx="3">
                  <c:v>Федорівка</c:v>
                </c:pt>
                <c:pt idx="4">
                  <c:v>Клинці</c:v>
                </c:pt>
                <c:pt idx="5">
                  <c:v>Бережинка</c:v>
                </c:pt>
                <c:pt idx="6">
                  <c:v>Покровське</c:v>
                </c:pt>
                <c:pt idx="7">
                  <c:v>Гаївка</c:v>
                </c:pt>
              </c:strCache>
            </c:strRef>
          </c:cat>
          <c:val>
            <c:numRef>
              <c:f>Лист3!$B$2:$B$9</c:f>
              <c:numCache>
                <c:formatCode>#,##0.00</c:formatCode>
                <c:ptCount val="8"/>
                <c:pt idx="0">
                  <c:v>10713.4</c:v>
                </c:pt>
                <c:pt idx="1">
                  <c:v>5699.7</c:v>
                </c:pt>
                <c:pt idx="2" formatCode="General">
                  <c:v>0</c:v>
                </c:pt>
                <c:pt idx="3">
                  <c:v>4282.1000000000004</c:v>
                </c:pt>
                <c:pt idx="4">
                  <c:v>4070.3</c:v>
                </c:pt>
                <c:pt idx="5">
                  <c:v>7253.7</c:v>
                </c:pt>
                <c:pt idx="6">
                  <c:v>6429.6</c:v>
                </c:pt>
                <c:pt idx="7">
                  <c:v>3431.4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0C5-411E-8F68-7A8B6961FE6D}"/>
            </c:ext>
          </c:extLst>
        </c:ser>
        <c:ser>
          <c:idx val="1"/>
          <c:order val="1"/>
          <c:tx>
            <c:strRef>
              <c:f>Лист3!$C$1</c:f>
              <c:strCache>
                <c:ptCount val="1"/>
                <c:pt idx="0">
                  <c:v>2022 рік</c:v>
                </c:pt>
              </c:strCache>
            </c:strRef>
          </c:tx>
          <c:spPr>
            <a:solidFill>
              <a:srgbClr val="FFC000"/>
            </a:solidFill>
          </c:spPr>
          <c:invertIfNegative val="0"/>
          <c:cat>
            <c:strRef>
              <c:f>Лист3!$A$2:$A$9</c:f>
              <c:strCache>
                <c:ptCount val="8"/>
                <c:pt idx="0">
                  <c:v>Первозванівка</c:v>
                </c:pt>
                <c:pt idx="1">
                  <c:v>Калинівка</c:v>
                </c:pt>
                <c:pt idx="2">
                  <c:v>Степове</c:v>
                </c:pt>
                <c:pt idx="3">
                  <c:v>Федорівка</c:v>
                </c:pt>
                <c:pt idx="4">
                  <c:v>Клинці</c:v>
                </c:pt>
                <c:pt idx="5">
                  <c:v>Бережинка</c:v>
                </c:pt>
                <c:pt idx="6">
                  <c:v>Покровське</c:v>
                </c:pt>
                <c:pt idx="7">
                  <c:v>Гаївка</c:v>
                </c:pt>
              </c:strCache>
            </c:strRef>
          </c:cat>
          <c:val>
            <c:numRef>
              <c:f>Лист3!$C$2:$C$9</c:f>
              <c:numCache>
                <c:formatCode>General</c:formatCode>
                <c:ptCount val="8"/>
                <c:pt idx="0">
                  <c:v>14447.3</c:v>
                </c:pt>
                <c:pt idx="1">
                  <c:v>4475.6000000000004</c:v>
                </c:pt>
                <c:pt idx="2">
                  <c:v>1433.2</c:v>
                </c:pt>
                <c:pt idx="3">
                  <c:v>6579.3</c:v>
                </c:pt>
                <c:pt idx="4">
                  <c:v>3798</c:v>
                </c:pt>
                <c:pt idx="5">
                  <c:v>7168.1</c:v>
                </c:pt>
                <c:pt idx="6">
                  <c:v>6686.1</c:v>
                </c:pt>
                <c:pt idx="7">
                  <c:v>3824.5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0C5-411E-8F68-7A8B6961FE6D}"/>
            </c:ext>
          </c:extLst>
        </c:ser>
        <c:ser>
          <c:idx val="2"/>
          <c:order val="2"/>
          <c:tx>
            <c:strRef>
              <c:f>Лист3!$D$1</c:f>
              <c:strCache>
                <c:ptCount val="1"/>
                <c:pt idx="0">
                  <c:v>2023 рік</c:v>
                </c:pt>
              </c:strCache>
            </c:strRef>
          </c:tx>
          <c:spPr>
            <a:solidFill>
              <a:srgbClr val="00B050"/>
            </a:solidFill>
          </c:spPr>
          <c:invertIfNegative val="0"/>
          <c:cat>
            <c:strRef>
              <c:f>Лист3!$A$2:$A$9</c:f>
              <c:strCache>
                <c:ptCount val="8"/>
                <c:pt idx="0">
                  <c:v>Первозванівка</c:v>
                </c:pt>
                <c:pt idx="1">
                  <c:v>Калинівка</c:v>
                </c:pt>
                <c:pt idx="2">
                  <c:v>Степове</c:v>
                </c:pt>
                <c:pt idx="3">
                  <c:v>Федорівка</c:v>
                </c:pt>
                <c:pt idx="4">
                  <c:v>Клинці</c:v>
                </c:pt>
                <c:pt idx="5">
                  <c:v>Бережинка</c:v>
                </c:pt>
                <c:pt idx="6">
                  <c:v>Покровське</c:v>
                </c:pt>
                <c:pt idx="7">
                  <c:v>Гаївка</c:v>
                </c:pt>
              </c:strCache>
            </c:strRef>
          </c:cat>
          <c:val>
            <c:numRef>
              <c:f>Лист3!$D$2:$D$9</c:f>
              <c:numCache>
                <c:formatCode>General</c:formatCode>
                <c:ptCount val="8"/>
                <c:pt idx="0">
                  <c:v>17720</c:v>
                </c:pt>
                <c:pt idx="1">
                  <c:v>6280.9</c:v>
                </c:pt>
                <c:pt idx="2">
                  <c:v>1825.9</c:v>
                </c:pt>
                <c:pt idx="3">
                  <c:v>10025</c:v>
                </c:pt>
                <c:pt idx="4">
                  <c:v>4568.2</c:v>
                </c:pt>
                <c:pt idx="5">
                  <c:v>10134</c:v>
                </c:pt>
                <c:pt idx="6">
                  <c:v>7270.4</c:v>
                </c:pt>
                <c:pt idx="7">
                  <c:v>4411.7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0C5-411E-8F68-7A8B6961FE6D}"/>
            </c:ext>
          </c:extLst>
        </c:ser>
        <c:ser>
          <c:idx val="3"/>
          <c:order val="3"/>
          <c:tx>
            <c:strRef>
              <c:f>Лист3!$E$1</c:f>
              <c:strCache>
                <c:ptCount val="1"/>
                <c:pt idx="0">
                  <c:v>2024 рік</c:v>
                </c:pt>
              </c:strCache>
            </c:strRef>
          </c:tx>
          <c:spPr>
            <a:solidFill>
              <a:srgbClr val="FFFF00"/>
            </a:solidFill>
          </c:spPr>
          <c:invertIfNegative val="0"/>
          <c:cat>
            <c:strRef>
              <c:f>Лист3!$A$2:$A$9</c:f>
              <c:strCache>
                <c:ptCount val="8"/>
                <c:pt idx="0">
                  <c:v>Первозванівка</c:v>
                </c:pt>
                <c:pt idx="1">
                  <c:v>Калинівка</c:v>
                </c:pt>
                <c:pt idx="2">
                  <c:v>Степове</c:v>
                </c:pt>
                <c:pt idx="3">
                  <c:v>Федорівка</c:v>
                </c:pt>
                <c:pt idx="4">
                  <c:v>Клинці</c:v>
                </c:pt>
                <c:pt idx="5">
                  <c:v>Бережинка</c:v>
                </c:pt>
                <c:pt idx="6">
                  <c:v>Покровське</c:v>
                </c:pt>
                <c:pt idx="7">
                  <c:v>Гаївка</c:v>
                </c:pt>
              </c:strCache>
            </c:strRef>
          </c:cat>
          <c:val>
            <c:numRef>
              <c:f>Лист3!$E$2:$E$9</c:f>
              <c:numCache>
                <c:formatCode>General</c:formatCode>
                <c:ptCount val="8"/>
                <c:pt idx="0">
                  <c:v>22176.6</c:v>
                </c:pt>
                <c:pt idx="1">
                  <c:v>7754.7</c:v>
                </c:pt>
                <c:pt idx="2">
                  <c:v>3922.8</c:v>
                </c:pt>
                <c:pt idx="3" formatCode="#,##0.00">
                  <c:v>7056.4</c:v>
                </c:pt>
                <c:pt idx="4">
                  <c:v>5511.1</c:v>
                </c:pt>
                <c:pt idx="5">
                  <c:v>17018.5</c:v>
                </c:pt>
                <c:pt idx="6">
                  <c:v>8073.1</c:v>
                </c:pt>
                <c:pt idx="7">
                  <c:v>5142.3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0C5-411E-8F68-7A8B6961FE6D}"/>
            </c:ext>
          </c:extLst>
        </c:ser>
        <c:ser>
          <c:idx val="4"/>
          <c:order val="4"/>
          <c:tx>
            <c:strRef>
              <c:f>Лист3!$F$1</c:f>
              <c:strCache>
                <c:ptCount val="1"/>
                <c:pt idx="0">
                  <c:v>2025 рік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Лист3!$A$2:$A$9</c:f>
              <c:strCache>
                <c:ptCount val="8"/>
                <c:pt idx="0">
                  <c:v>Первозванівка</c:v>
                </c:pt>
                <c:pt idx="1">
                  <c:v>Калинівка</c:v>
                </c:pt>
                <c:pt idx="2">
                  <c:v>Степове</c:v>
                </c:pt>
                <c:pt idx="3">
                  <c:v>Федорівка</c:v>
                </c:pt>
                <c:pt idx="4">
                  <c:v>Клинці</c:v>
                </c:pt>
                <c:pt idx="5">
                  <c:v>Бережинка</c:v>
                </c:pt>
                <c:pt idx="6">
                  <c:v>Покровське</c:v>
                </c:pt>
                <c:pt idx="7">
                  <c:v>Гаївка</c:v>
                </c:pt>
              </c:strCache>
            </c:strRef>
          </c:cat>
          <c:val>
            <c:numRef>
              <c:f>Лист3!$F$2:$F$9</c:f>
              <c:numCache>
                <c:formatCode>General</c:formatCode>
                <c:ptCount val="8"/>
                <c:pt idx="0">
                  <c:v>28245.599999999999</c:v>
                </c:pt>
                <c:pt idx="1">
                  <c:v>9649.7999999999993</c:v>
                </c:pt>
                <c:pt idx="2">
                  <c:v>3094.5</c:v>
                </c:pt>
                <c:pt idx="3">
                  <c:v>9535.1</c:v>
                </c:pt>
                <c:pt idx="4">
                  <c:v>6473.6</c:v>
                </c:pt>
                <c:pt idx="5" formatCode="#,##0.00">
                  <c:v>16007.6</c:v>
                </c:pt>
                <c:pt idx="6">
                  <c:v>9753.4</c:v>
                </c:pt>
                <c:pt idx="7">
                  <c:v>7832.4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0C5-411E-8F68-7A8B6961FE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3905408"/>
        <c:axId val="133927680"/>
      </c:barChart>
      <c:catAx>
        <c:axId val="133905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600" b="1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33927680"/>
        <c:crosses val="autoZero"/>
        <c:auto val="1"/>
        <c:lblAlgn val="ctr"/>
        <c:lblOffset val="100"/>
        <c:noMultiLvlLbl val="0"/>
      </c:catAx>
      <c:valAx>
        <c:axId val="133927680"/>
        <c:scaling>
          <c:orientation val="minMax"/>
        </c:scaling>
        <c:delete val="1"/>
        <c:axPos val="l"/>
        <c:numFmt formatCode="#,##0.00" sourceLinked="1"/>
        <c:majorTickMark val="out"/>
        <c:minorTickMark val="none"/>
        <c:tickLblPos val="nextTo"/>
        <c:crossAx val="133905408"/>
        <c:crosses val="autoZero"/>
        <c:crossBetween val="between"/>
      </c:valAx>
    </c:plotArea>
    <c:legend>
      <c:legendPos val="r"/>
      <c:overlay val="0"/>
      <c:txPr>
        <a:bodyPr/>
        <a:lstStyle/>
        <a:p>
          <a:pPr>
            <a:defRPr sz="14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uk-UA" sz="1600" b="1" dirty="0">
                <a:solidFill>
                  <a:srgbClr val="0033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ВИДІЛЕНО КОШТІВ </a:t>
            </a:r>
          </a:p>
          <a:p>
            <a:pPr>
              <a:defRPr/>
            </a:pPr>
            <a:r>
              <a:rPr lang="uk-UA" sz="1600" b="1" baseline="0" dirty="0">
                <a:solidFill>
                  <a:srgbClr val="0033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2025 році на старостинські округи</a:t>
            </a:r>
            <a:r>
              <a:rPr lang="uk-UA" sz="1600" b="1" dirty="0">
                <a:solidFill>
                  <a:srgbClr val="0033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c:rich>
      </c:tx>
      <c:layout>
        <c:manualLayout>
          <c:xMode val="edge"/>
          <c:yMode val="edge"/>
          <c:x val="0.33224709568113497"/>
          <c:y val="0.1353531778122844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UA"/>
        </a:p>
      </c:txPr>
    </c:title>
    <c:autoTitleDeleted val="0"/>
    <c:plotArea>
      <c:layout>
        <c:manualLayout>
          <c:layoutTarget val="inner"/>
          <c:xMode val="edge"/>
          <c:yMode val="edge"/>
          <c:x val="8.1818841116419169E-2"/>
          <c:y val="0.1603319915358242"/>
          <c:w val="0.90185066885572385"/>
          <c:h val="0.4297122671124397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7C9-43DC-BDD5-F83A310304E2}"/>
              </c:ext>
            </c:extLst>
          </c:dPt>
          <c:dPt>
            <c:idx val="1"/>
            <c:invertIfNegative val="0"/>
            <c:bubble3D val="0"/>
            <c:spPr>
              <a:solidFill>
                <a:srgbClr val="FF33CC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A7C9-43DC-BDD5-F83A310304E2}"/>
              </c:ext>
            </c:extLst>
          </c:dPt>
          <c:dPt>
            <c:idx val="2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7C9-43DC-BDD5-F83A310304E2}"/>
              </c:ext>
            </c:extLst>
          </c:dPt>
          <c:dPt>
            <c:idx val="3"/>
            <c:invertIfNegative val="0"/>
            <c:bubble3D val="0"/>
            <c:spPr>
              <a:solidFill>
                <a:srgbClr val="FF99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A7C9-43DC-BDD5-F83A310304E2}"/>
              </c:ext>
            </c:extLst>
          </c:dPt>
          <c:dPt>
            <c:idx val="4"/>
            <c:invertIfNegative val="0"/>
            <c:bubble3D val="0"/>
            <c:spPr>
              <a:solidFill>
                <a:srgbClr val="66FF3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A7C9-43DC-BDD5-F83A310304E2}"/>
              </c:ext>
            </c:extLst>
          </c:dPt>
          <c:dPt>
            <c:idx val="5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A7C9-43DC-BDD5-F83A310304E2}"/>
              </c:ext>
            </c:extLst>
          </c:dPt>
          <c:dPt>
            <c:idx val="6"/>
            <c:invertIfNegative val="0"/>
            <c:bubble3D val="0"/>
            <c:spPr>
              <a:solidFill>
                <a:srgbClr val="00FF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A7C9-43DC-BDD5-F83A310304E2}"/>
              </c:ext>
            </c:extLst>
          </c:dPt>
          <c:dPt>
            <c:idx val="7"/>
            <c:invertIfNegative val="0"/>
            <c:bubble3D val="0"/>
            <c:spPr>
              <a:solidFill>
                <a:sysClr val="window" lastClr="FFFFFF">
                  <a:lumMod val="95000"/>
                </a:sys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8-A7C9-43DC-BDD5-F83A310304E2}"/>
              </c:ext>
            </c:extLst>
          </c:dPt>
          <c:cat>
            <c:strRef>
              <c:f>Лист8!$A$15:$A$22</c:f>
              <c:strCache>
                <c:ptCount val="8"/>
                <c:pt idx="0">
                  <c:v>с. Первозванівка</c:v>
                </c:pt>
                <c:pt idx="1">
                  <c:v>с. Калинівка</c:v>
                </c:pt>
                <c:pt idx="2">
                  <c:v>с. Степове</c:v>
                </c:pt>
                <c:pt idx="3">
                  <c:v>с. Федорівка</c:v>
                </c:pt>
                <c:pt idx="4">
                  <c:v>с. Клинці</c:v>
                </c:pt>
                <c:pt idx="5">
                  <c:v>с. Бережинка</c:v>
                </c:pt>
                <c:pt idx="6">
                  <c:v>с. Покровське</c:v>
                </c:pt>
                <c:pt idx="7">
                  <c:v>с. Гаївка</c:v>
                </c:pt>
              </c:strCache>
            </c:strRef>
          </c:cat>
          <c:val>
            <c:numRef>
              <c:f>Лист8!$B$15:$B$22</c:f>
              <c:numCache>
                <c:formatCode>General</c:formatCode>
                <c:ptCount val="8"/>
                <c:pt idx="0">
                  <c:v>30688.07</c:v>
                </c:pt>
                <c:pt idx="1">
                  <c:v>7318.11</c:v>
                </c:pt>
                <c:pt idx="2">
                  <c:v>5209.1100000000006</c:v>
                </c:pt>
                <c:pt idx="3">
                  <c:v>5046.1499999999996</c:v>
                </c:pt>
                <c:pt idx="4">
                  <c:v>6781.56</c:v>
                </c:pt>
                <c:pt idx="5">
                  <c:v>14452.349999999999</c:v>
                </c:pt>
                <c:pt idx="6">
                  <c:v>7759.25</c:v>
                </c:pt>
                <c:pt idx="7">
                  <c:v>2766.13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C9-43DC-BDD5-F83A310304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95672240"/>
        <c:axId val="388576416"/>
      </c:barChart>
      <c:catAx>
        <c:axId val="3956722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rgbClr val="00206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ru-UA"/>
          </a:p>
        </c:txPr>
        <c:crossAx val="388576416"/>
        <c:crosses val="autoZero"/>
        <c:auto val="1"/>
        <c:lblAlgn val="ctr"/>
        <c:lblOffset val="100"/>
        <c:noMultiLvlLbl val="0"/>
      </c:catAx>
      <c:valAx>
        <c:axId val="388576416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3956722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UA"/>
    </a:p>
  </c:txPr>
  <c:externalData r:id="rId4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prst="angle"/>
            </a:sp3d>
          </c:spPr>
          <c:explosion val="23"/>
          <c:dPt>
            <c:idx val="0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1-7E10-4CF7-A125-372C0BF17BA3}"/>
              </c:ext>
            </c:extLst>
          </c:dPt>
          <c:dPt>
            <c:idx val="4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3-7E10-4CF7-A125-372C0BF17BA3}"/>
              </c:ext>
            </c:extLst>
          </c:dPt>
          <c:dPt>
            <c:idx val="6"/>
            <c:bubble3D val="0"/>
            <c:spPr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5-7E10-4CF7-A125-372C0BF17BA3}"/>
              </c:ext>
            </c:extLst>
          </c:dPt>
          <c:dPt>
            <c:idx val="9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7-7E10-4CF7-A125-372C0BF17BA3}"/>
              </c:ext>
            </c:extLst>
          </c:dPt>
          <c:dPt>
            <c:idx val="15"/>
            <c:bubble3D val="0"/>
            <c:spPr>
              <a:solidFill>
                <a:srgbClr val="2F20A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9-7E10-4CF7-A125-372C0BF17BA3}"/>
              </c:ext>
            </c:extLst>
          </c:dPt>
          <c:dPt>
            <c:idx val="16"/>
            <c:bubble3D val="0"/>
            <c:spPr>
              <a:solidFill>
                <a:srgbClr val="00B05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B-7E10-4CF7-A125-372C0BF17BA3}"/>
              </c:ext>
            </c:extLst>
          </c:dPt>
          <c:dLbls>
            <c:dLbl>
              <c:idx val="0"/>
              <c:layout>
                <c:manualLayout>
                  <c:x val="-0.13846040700117138"/>
                  <c:y val="3.5569765752523221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10-4CF7-A125-372C0BF17BA3}"/>
                </c:ext>
              </c:extLst>
            </c:dLbl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10-4CF7-A125-372C0BF17BA3}"/>
                </c:ext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10-4CF7-A125-372C0BF17BA3}"/>
                </c:ext>
              </c:extLst>
            </c:dLbl>
            <c:dLbl>
              <c:idx val="4"/>
              <c:layout>
                <c:manualLayout>
                  <c:x val="2.1085698667869853E-2"/>
                  <c:y val="-8.649822384407431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10-4CF7-A125-372C0BF17BA3}"/>
                </c:ext>
              </c:extLst>
            </c:dLbl>
            <c:dLbl>
              <c:idx val="6"/>
              <c:layout>
                <c:manualLayout>
                  <c:x val="6.684177484005252E-2"/>
                  <c:y val="-9.0750066231957138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10-4CF7-A125-372C0BF17BA3}"/>
                </c:ext>
              </c:extLst>
            </c:dLbl>
            <c:dLbl>
              <c:idx val="8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10-4CF7-A125-372C0BF17BA3}"/>
                </c:ext>
              </c:extLst>
            </c:dLbl>
            <c:dLbl>
              <c:idx val="9"/>
              <c:layout>
                <c:manualLayout>
                  <c:x val="8.4945659462572376E-2"/>
                  <c:y val="-3.1466055053711979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10-4CF7-A125-372C0BF17BA3}"/>
                </c:ext>
              </c:extLst>
            </c:dLbl>
            <c:dLbl>
              <c:idx val="1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10-4CF7-A125-372C0BF17BA3}"/>
                </c:ext>
              </c:extLst>
            </c:dLbl>
            <c:dLbl>
              <c:idx val="1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10-4CF7-A125-372C0BF17BA3}"/>
                </c:ext>
              </c:extLst>
            </c:dLbl>
            <c:dLbl>
              <c:idx val="12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10-4CF7-A125-372C0BF17BA3}"/>
                </c:ext>
              </c:extLst>
            </c:dLbl>
            <c:dLbl>
              <c:idx val="1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10-4CF7-A125-372C0BF17BA3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10-4CF7-A125-372C0BF17BA3}"/>
                </c:ext>
              </c:extLst>
            </c:dLbl>
            <c:dLbl>
              <c:idx val="16"/>
              <c:layout>
                <c:manualLayout>
                  <c:x val="7.2814055274736098E-2"/>
                  <c:y val="8.1171892581735933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10-4CF7-A125-372C0BF17B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600" b="1">
                    <a:latin typeface="Times New Roman" panose="02020603050405020304" pitchFamily="18" charset="0"/>
                    <a:cs typeface="Times New Roman" panose="02020603050405020304" pitchFamily="18" charset="0"/>
                  </a:defRPr>
                </a:pPr>
                <a:endParaRPr lang="ru-U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Лист3!$A$97:$A$113</c:f>
              <c:strCache>
                <c:ptCount val="17"/>
                <c:pt idx="0">
                  <c:v>Податок та збір на доходи фізичних осіб</c:v>
                </c:pt>
                <c:pt idx="1">
                  <c:v>Податок на прибуток підприємств</c:v>
                </c:pt>
                <c:pt idx="2">
                  <c:v>Рентна плата за спеціальне використання лісових ресурсів</c:v>
                </c:pt>
                <c:pt idx="3">
                  <c:v>Рентна плата за користування надрами загальнодержавного значення</c:v>
                </c:pt>
                <c:pt idx="4">
                  <c:v>Акцизний податок </c:v>
                </c:pt>
                <c:pt idx="5">
                  <c:v>Податок на нерухоме майно, відмінне від земельної ділянки</c:v>
                </c:pt>
                <c:pt idx="6">
                  <c:v>Земельний податок разом</c:v>
                </c:pt>
                <c:pt idx="7">
                  <c:v>Транспортний податок з юридичних осіб</c:v>
                </c:pt>
                <c:pt idx="8">
                  <c:v>Туристичний збір</c:v>
                </c:pt>
                <c:pt idx="9">
                  <c:v>Єдиний податок</c:v>
                </c:pt>
                <c:pt idx="10">
                  <c:v>Адміністративні штрафи та інші санкції, всього</c:v>
                </c:pt>
                <c:pt idx="11">
                  <c:v>Адміністративні збори та платежі</c:v>
                </c:pt>
                <c:pt idx="12">
                  <c:v>Надходження від орендної плати за користування єдиним майновим комплексом </c:v>
                </c:pt>
                <c:pt idx="13">
                  <c:v>Державне мито</c:v>
                </c:pt>
                <c:pt idx="14">
                  <c:v>Орендна плата за водні об`єкти </c:v>
                </c:pt>
                <c:pt idx="15">
                  <c:v>Інші надходження</c:v>
                </c:pt>
                <c:pt idx="16">
                  <c:v>Офіційні трансферти</c:v>
                </c:pt>
              </c:strCache>
            </c:strRef>
          </c:cat>
          <c:val>
            <c:numRef>
              <c:f>Лист3!$B$97:$B$113</c:f>
              <c:numCache>
                <c:formatCode>General</c:formatCode>
                <c:ptCount val="17"/>
                <c:pt idx="0">
                  <c:v>86578.4</c:v>
                </c:pt>
                <c:pt idx="1">
                  <c:v>1.2</c:v>
                </c:pt>
                <c:pt idx="2">
                  <c:v>20.2</c:v>
                </c:pt>
                <c:pt idx="3">
                  <c:v>86.5</c:v>
                </c:pt>
                <c:pt idx="4">
                  <c:v>6315.7</c:v>
                </c:pt>
                <c:pt idx="5">
                  <c:v>2181.5</c:v>
                </c:pt>
                <c:pt idx="6">
                  <c:v>18481.599999999999</c:v>
                </c:pt>
                <c:pt idx="7">
                  <c:v>73.400000000000006</c:v>
                </c:pt>
                <c:pt idx="8">
                  <c:v>10.3</c:v>
                </c:pt>
                <c:pt idx="9">
                  <c:v>18305.900000000001</c:v>
                </c:pt>
                <c:pt idx="10">
                  <c:v>87</c:v>
                </c:pt>
                <c:pt idx="11">
                  <c:v>230.9</c:v>
                </c:pt>
                <c:pt idx="12">
                  <c:v>29.4</c:v>
                </c:pt>
                <c:pt idx="13">
                  <c:v>2.2999999999999998</c:v>
                </c:pt>
                <c:pt idx="14">
                  <c:v>119.5</c:v>
                </c:pt>
                <c:pt idx="15">
                  <c:v>250.8</c:v>
                </c:pt>
                <c:pt idx="16">
                  <c:v>38759.300000000003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3-7E10-4CF7-A125-372C0BF17BA3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7900796295575272"/>
          <c:y val="4.9668626562860536E-2"/>
          <c:w val="0.31614417960637431"/>
          <c:h val="0.90066274687427894"/>
        </c:manualLayout>
      </c:layout>
      <c:overlay val="0"/>
      <c:txPr>
        <a:bodyPr/>
        <a:lstStyle/>
        <a:p>
          <a:pPr>
            <a:defRPr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  <c:userShapes r:id="rId3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doughnut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prst="angle"/>
            </a:sp3d>
          </c:spPr>
          <c:explosion val="25"/>
          <c:dPt>
            <c:idx val="0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1-DA14-48B5-831C-C9FA229E26BB}"/>
              </c:ext>
            </c:extLst>
          </c:dPt>
          <c:dPt>
            <c:idx val="1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3-DA14-48B5-831C-C9FA229E26BB}"/>
              </c:ext>
            </c:extLst>
          </c:dPt>
          <c:dPt>
            <c:idx val="2"/>
            <c:bubble3D val="0"/>
            <c:spPr>
              <a:solidFill>
                <a:srgbClr val="66FF33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5-DA14-48B5-831C-C9FA229E26BB}"/>
              </c:ext>
            </c:extLst>
          </c:dPt>
          <c:dPt>
            <c:idx val="3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7-DA14-48B5-831C-C9FA229E26BB}"/>
              </c:ext>
            </c:extLst>
          </c:dPt>
          <c:dPt>
            <c:idx val="4"/>
            <c:bubble3D val="0"/>
            <c:spPr>
              <a:solidFill>
                <a:srgbClr val="3333FF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9-DA14-48B5-831C-C9FA229E26BB}"/>
              </c:ext>
            </c:extLst>
          </c:dPt>
          <c:dPt>
            <c:idx val="5"/>
            <c:bubble3D val="0"/>
            <c:spPr>
              <a:solidFill>
                <a:srgbClr val="C0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B-DA14-48B5-831C-C9FA229E26BB}"/>
              </c:ext>
            </c:extLst>
          </c:dPt>
          <c:cat>
            <c:strRef>
              <c:f>Лист3!$A$80:$A$86</c:f>
              <c:strCache>
                <c:ptCount val="7"/>
                <c:pt idx="0">
                  <c:v>Екологічний податок</c:v>
                </c:pt>
                <c:pt idx="1">
                  <c:v>Грошові стягнення за шкоду, заподіяну порушенням з-ва про ох. нав-го природного с-ща внаслідок господарської та ін. діяльності</c:v>
                </c:pt>
                <c:pt idx="2">
                  <c:v>Власні надходження бюджетних установ</c:v>
                </c:pt>
                <c:pt idx="3">
                  <c:v>Кошти від продажу землі</c:v>
                </c:pt>
                <c:pt idx="4">
                  <c:v>Освітня субвенція з державного бюджету місцевим бюджетам</c:v>
                </c:pt>
                <c:pt idx="5">
                  <c:v>Субвенція з ДМ МБ на надання державної підтримки особам з особливими освітніми потребами</c:v>
                </c:pt>
                <c:pt idx="6">
                  <c:v>Цільові фонди</c:v>
                </c:pt>
              </c:strCache>
            </c:strRef>
          </c:cat>
          <c:val>
            <c:numRef>
              <c:f>Лист3!$B$80:$B$86</c:f>
              <c:numCache>
                <c:formatCode>General</c:formatCode>
                <c:ptCount val="7"/>
                <c:pt idx="0">
                  <c:v>2563.1</c:v>
                </c:pt>
                <c:pt idx="1">
                  <c:v>16.600000000000001</c:v>
                </c:pt>
                <c:pt idx="2">
                  <c:v>1087.5</c:v>
                </c:pt>
                <c:pt idx="3">
                  <c:v>1013.3</c:v>
                </c:pt>
                <c:pt idx="4">
                  <c:v>158.80000000000001</c:v>
                </c:pt>
                <c:pt idx="5">
                  <c:v>49.6</c:v>
                </c:pt>
                <c:pt idx="6">
                  <c:v>2.2000000000000002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DA14-48B5-831C-C9FA229E26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legend>
      <c:legendPos val="r"/>
      <c:layout>
        <c:manualLayout>
          <c:xMode val="edge"/>
          <c:yMode val="edge"/>
          <c:x val="0.65833333333333333"/>
          <c:y val="4.8430664916885392E-2"/>
          <c:w val="0.34166666666666667"/>
          <c:h val="0.89426290463692037"/>
        </c:manualLayout>
      </c:layout>
      <c:overlay val="0"/>
      <c:txPr>
        <a:bodyPr/>
        <a:lstStyle/>
        <a:p>
          <a:pPr>
            <a:defRPr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1">
    <c:autoUpdate val="0"/>
  </c:externalData>
  <c:userShapes r:id="rId2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3333FF"/>
              </a:solidFill>
            </c:spPr>
            <c:extLst>
              <c:ext xmlns:c16="http://schemas.microsoft.com/office/drawing/2014/chart" uri="{C3380CC4-5D6E-409C-BE32-E72D297353CC}">
                <c16:uniqueId val="{00000001-3112-4949-A34C-6B842EB00704}"/>
              </c:ext>
            </c:extLst>
          </c:dPt>
          <c:dPt>
            <c:idx val="2"/>
            <c:bubble3D val="0"/>
            <c:spPr>
              <a:solidFill>
                <a:srgbClr val="FFFF00"/>
              </a:solidFill>
            </c:spPr>
            <c:extLst>
              <c:ext xmlns:c16="http://schemas.microsoft.com/office/drawing/2014/chart" uri="{C3380CC4-5D6E-409C-BE32-E72D297353CC}">
                <c16:uniqueId val="{00000003-3112-4949-A34C-6B842EB00704}"/>
              </c:ext>
            </c:extLst>
          </c:dPt>
          <c:dPt>
            <c:idx val="3"/>
            <c:bubble3D val="0"/>
            <c:spPr>
              <a:solidFill>
                <a:srgbClr val="FF33CC"/>
              </a:solidFill>
            </c:spPr>
            <c:extLst>
              <c:ext xmlns:c16="http://schemas.microsoft.com/office/drawing/2014/chart" uri="{C3380CC4-5D6E-409C-BE32-E72D297353CC}">
                <c16:uniqueId val="{00000005-3112-4949-A34C-6B842EB00704}"/>
              </c:ext>
            </c:extLst>
          </c:dPt>
          <c:dPt>
            <c:idx val="4"/>
            <c:bubble3D val="0"/>
            <c:spPr>
              <a:solidFill>
                <a:srgbClr val="FF9900"/>
              </a:solidFill>
            </c:spPr>
            <c:extLst>
              <c:ext xmlns:c16="http://schemas.microsoft.com/office/drawing/2014/chart" uri="{C3380CC4-5D6E-409C-BE32-E72D297353CC}">
                <c16:uniqueId val="{00000007-3112-4949-A34C-6B842EB00704}"/>
              </c:ext>
            </c:extLst>
          </c:dPt>
          <c:dPt>
            <c:idx val="5"/>
            <c:bubble3D val="0"/>
            <c:spPr>
              <a:solidFill>
                <a:schemeClr val="bg1">
                  <a:lumMod val="85000"/>
                </a:schemeClr>
              </a:solidFill>
            </c:spPr>
            <c:extLst>
              <c:ext xmlns:c16="http://schemas.microsoft.com/office/drawing/2014/chart" uri="{C3380CC4-5D6E-409C-BE32-E72D297353CC}">
                <c16:uniqueId val="{00000009-3112-4949-A34C-6B842EB00704}"/>
              </c:ext>
            </c:extLst>
          </c:dPt>
          <c:dPt>
            <c:idx val="6"/>
            <c:bubble3D val="0"/>
            <c:spPr>
              <a:solidFill>
                <a:srgbClr val="33CC33"/>
              </a:solidFill>
            </c:spPr>
            <c:extLst>
              <c:ext xmlns:c16="http://schemas.microsoft.com/office/drawing/2014/chart" uri="{C3380CC4-5D6E-409C-BE32-E72D297353CC}">
                <c16:uniqueId val="{0000000B-3112-4949-A34C-6B842EB00704}"/>
              </c:ext>
            </c:extLst>
          </c:dPt>
          <c:dPt>
            <c:idx val="7"/>
            <c:bubble3D val="0"/>
            <c:spPr>
              <a:solidFill>
                <a:srgbClr val="FF0066"/>
              </a:solidFill>
            </c:spPr>
            <c:extLst>
              <c:ext xmlns:c16="http://schemas.microsoft.com/office/drawing/2014/chart" uri="{C3380CC4-5D6E-409C-BE32-E72D297353CC}">
                <c16:uniqueId val="{0000000D-3112-4949-A34C-6B842EB00704}"/>
              </c:ext>
            </c:extLst>
          </c:dPt>
          <c:dPt>
            <c:idx val="8"/>
            <c:bubble3D val="0"/>
            <c:spPr>
              <a:solidFill>
                <a:srgbClr val="00FFFF"/>
              </a:solidFill>
            </c:spPr>
            <c:extLst>
              <c:ext xmlns:c16="http://schemas.microsoft.com/office/drawing/2014/chart" uri="{C3380CC4-5D6E-409C-BE32-E72D297353CC}">
                <c16:uniqueId val="{0000000F-3112-4949-A34C-6B842EB00704}"/>
              </c:ext>
            </c:extLst>
          </c:dPt>
          <c:dPt>
            <c:idx val="10"/>
            <c:bubble3D val="0"/>
            <c:spPr>
              <a:solidFill>
                <a:srgbClr val="7030A0"/>
              </a:solidFill>
            </c:spPr>
            <c:extLst>
              <c:ext xmlns:c16="http://schemas.microsoft.com/office/drawing/2014/chart" uri="{C3380CC4-5D6E-409C-BE32-E72D297353CC}">
                <c16:uniqueId val="{00000011-3112-4949-A34C-6B842EB00704}"/>
              </c:ext>
            </c:extLst>
          </c:dPt>
          <c:dPt>
            <c:idx val="11"/>
            <c:bubble3D val="0"/>
            <c:spPr>
              <a:solidFill>
                <a:schemeClr val="bg2">
                  <a:lumMod val="25000"/>
                </a:schemeClr>
              </a:solidFill>
            </c:spPr>
            <c:extLst>
              <c:ext xmlns:c16="http://schemas.microsoft.com/office/drawing/2014/chart" uri="{C3380CC4-5D6E-409C-BE32-E72D297353CC}">
                <c16:uniqueId val="{00000013-3112-4949-A34C-6B842EB00704}"/>
              </c:ext>
            </c:extLst>
          </c:dPt>
          <c:dPt>
            <c:idx val="12"/>
            <c:bubble3D val="0"/>
            <c:spPr>
              <a:solidFill>
                <a:srgbClr val="66FF33"/>
              </a:solidFill>
            </c:spPr>
            <c:extLst>
              <c:ext xmlns:c16="http://schemas.microsoft.com/office/drawing/2014/chart" uri="{C3380CC4-5D6E-409C-BE32-E72D297353CC}">
                <c16:uniqueId val="{00000015-3112-4949-A34C-6B842EB00704}"/>
              </c:ext>
            </c:extLst>
          </c:dPt>
          <c:dPt>
            <c:idx val="13"/>
            <c:bubble3D val="0"/>
            <c:spPr>
              <a:solidFill>
                <a:schemeClr val="accent6">
                  <a:lumMod val="75000"/>
                </a:schemeClr>
              </a:solidFill>
            </c:spPr>
            <c:extLst>
              <c:ext xmlns:c16="http://schemas.microsoft.com/office/drawing/2014/chart" uri="{C3380CC4-5D6E-409C-BE32-E72D297353CC}">
                <c16:uniqueId val="{00000017-3112-4949-A34C-6B842EB00704}"/>
              </c:ext>
            </c:extLst>
          </c:dPt>
          <c:dPt>
            <c:idx val="14"/>
            <c:bubble3D val="0"/>
            <c:spPr>
              <a:solidFill>
                <a:srgbClr val="00B050"/>
              </a:solidFill>
            </c:spPr>
            <c:extLst>
              <c:ext xmlns:c16="http://schemas.microsoft.com/office/drawing/2014/chart" uri="{C3380CC4-5D6E-409C-BE32-E72D297353CC}">
                <c16:uniqueId val="{00000019-3112-4949-A34C-6B842EB00704}"/>
              </c:ext>
            </c:extLst>
          </c:dPt>
          <c:dPt>
            <c:idx val="15"/>
            <c:bubble3D val="0"/>
            <c:spPr>
              <a:solidFill>
                <a:srgbClr val="0070C0"/>
              </a:solidFill>
            </c:spPr>
            <c:extLst>
              <c:ext xmlns:c16="http://schemas.microsoft.com/office/drawing/2014/chart" uri="{C3380CC4-5D6E-409C-BE32-E72D297353CC}">
                <c16:uniqueId val="{0000001B-3112-4949-A34C-6B842EB00704}"/>
              </c:ext>
            </c:extLst>
          </c:dPt>
          <c:dPt>
            <c:idx val="16"/>
            <c:bubble3D val="0"/>
            <c:spPr>
              <a:solidFill>
                <a:srgbClr val="FFC000"/>
              </a:solidFill>
            </c:spPr>
            <c:extLst>
              <c:ext xmlns:c16="http://schemas.microsoft.com/office/drawing/2014/chart" uri="{C3380CC4-5D6E-409C-BE32-E72D297353CC}">
                <c16:uniqueId val="{0000001D-3112-4949-A34C-6B842EB00704}"/>
              </c:ext>
            </c:extLst>
          </c:dPt>
          <c:dPt>
            <c:idx val="17"/>
            <c:bubble3D val="0"/>
            <c:spPr>
              <a:solidFill>
                <a:schemeClr val="bg1"/>
              </a:solidFill>
            </c:spPr>
            <c:extLst>
              <c:ext xmlns:c16="http://schemas.microsoft.com/office/drawing/2014/chart" uri="{C3380CC4-5D6E-409C-BE32-E72D297353CC}">
                <c16:uniqueId val="{0000001F-3112-4949-A34C-6B842EB00704}"/>
              </c:ext>
            </c:extLst>
          </c:dPt>
          <c:dPt>
            <c:idx val="18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21-3112-4949-A34C-6B842EB00704}"/>
              </c:ext>
            </c:extLst>
          </c:dPt>
          <c:dLbls>
            <c:dLbl>
              <c:idx val="0"/>
              <c:layout>
                <c:manualLayout>
                  <c:x val="-8.3105484277797917E-2"/>
                  <c:y val="0.14944883308707341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12-4949-A34C-6B842EB00704}"/>
                </c:ext>
              </c:extLst>
            </c:dLbl>
            <c:dLbl>
              <c:idx val="2"/>
              <c:layout>
                <c:manualLayout>
                  <c:x val="-6.2595304029730903E-2"/>
                  <c:y val="4.539824206324776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12-4949-A34C-6B842EB00704}"/>
                </c:ext>
              </c:extLst>
            </c:dLbl>
            <c:dLbl>
              <c:idx val="3"/>
              <c:layout>
                <c:manualLayout>
                  <c:x val="-4.755064516800088E-2"/>
                  <c:y val="-0.2189895266050858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12-4949-A34C-6B842EB00704}"/>
                </c:ext>
              </c:extLst>
            </c:dLbl>
            <c:dLbl>
              <c:idx val="4"/>
              <c:layout>
                <c:manualLayout>
                  <c:x val="0.11459075066984413"/>
                  <c:y val="-2.3525518684971988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12-4949-A34C-6B842EB00704}"/>
                </c:ext>
              </c:extLst>
            </c:dLbl>
            <c:dLbl>
              <c:idx val="6"/>
              <c:layout>
                <c:manualLayout>
                  <c:x val="6.1564551443930124E-2"/>
                  <c:y val="7.7799539288719247E-3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12-4949-A34C-6B842EB00704}"/>
                </c:ext>
              </c:extLst>
            </c:dLbl>
            <c:dLbl>
              <c:idx val="7"/>
              <c:layout>
                <c:manualLayout>
                  <c:x val="8.561844908246416E-2"/>
                  <c:y val="2.5429223357754108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12-4949-A34C-6B842EB00704}"/>
                </c:ext>
              </c:extLst>
            </c:dLbl>
            <c:dLbl>
              <c:idx val="12"/>
              <c:layout>
                <c:manualLayout>
                  <c:x val="0.1031369839879354"/>
                  <c:y val="0.11659365444601777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12-4949-A34C-6B842EB00704}"/>
                </c:ext>
              </c:extLst>
            </c:dLbl>
            <c:dLbl>
              <c:idx val="16"/>
              <c:layout>
                <c:manualLayout>
                  <c:x val="4.0049913633809324E-2"/>
                  <c:y val="6.9516323698413679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12-4949-A34C-6B842EB00704}"/>
                </c:ext>
              </c:extLst>
            </c:dLbl>
            <c:dLbl>
              <c:idx val="17"/>
              <c:layout>
                <c:manualLayout>
                  <c:x val="5.1042282891988436E-2"/>
                  <c:y val="1.1450124669088223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112-4949-A34C-6B842EB00704}"/>
                </c:ext>
              </c:extLst>
            </c:dLbl>
            <c:dLbl>
              <c:idx val="18"/>
              <c:layout>
                <c:manualLayout>
                  <c:x val="1.5152106219057052E-2"/>
                  <c:y val="0.1120703918611094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112-4949-A34C-6B842EB007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2000" b="1">
                    <a:latin typeface="Times New Roman" panose="02020603050405020304" pitchFamily="18" charset="0"/>
                    <a:cs typeface="Times New Roman" panose="02020603050405020304" pitchFamily="18" charset="0"/>
                  </a:defRPr>
                </a:pPr>
                <a:endParaRPr lang="ru-U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Лист7!$E$4:$E$22</c:f>
              <c:strCache>
                <c:ptCount val="19"/>
                <c:pt idx="0">
                  <c:v>омс</c:v>
                </c:pt>
                <c:pt idx="1">
                  <c:v>фінансовий відділ</c:v>
                </c:pt>
                <c:pt idx="2">
                  <c:v>відділ освіти</c:v>
                </c:pt>
                <c:pt idx="3">
                  <c:v>освіта</c:v>
                </c:pt>
                <c:pt idx="4">
                  <c:v>культура</c:v>
                </c:pt>
                <c:pt idx="5">
                  <c:v>спорт</c:v>
                </c:pt>
                <c:pt idx="6">
                  <c:v>матеріальна допомога</c:v>
                </c:pt>
                <c:pt idx="7">
                  <c:v>ЦНСПС</c:v>
                </c:pt>
                <c:pt idx="8">
                  <c:v>медицина</c:v>
                </c:pt>
                <c:pt idx="9">
                  <c:v>безбар'єрність</c:v>
                </c:pt>
                <c:pt idx="10">
                  <c:v>пожежна безпека</c:v>
                </c:pt>
                <c:pt idx="11">
                  <c:v>благоустрій</c:v>
                </c:pt>
                <c:pt idx="12">
                  <c:v>КП</c:v>
                </c:pt>
                <c:pt idx="13">
                  <c:v>природоохоронні заходи</c:v>
                </c:pt>
                <c:pt idx="14">
                  <c:v>розвиток дорожньої інфраструктури </c:v>
                </c:pt>
                <c:pt idx="15">
                  <c:v>субвенції</c:v>
                </c:pt>
                <c:pt idx="16">
                  <c:v>субвенції в/ч</c:v>
                </c:pt>
                <c:pt idx="17">
                  <c:v>реконструкція вуличного освітлення </c:v>
                </c:pt>
                <c:pt idx="18">
                  <c:v>реверсна дотація</c:v>
                </c:pt>
              </c:strCache>
            </c:strRef>
          </c:cat>
          <c:val>
            <c:numRef>
              <c:f>Лист7!$F$4:$F$22</c:f>
              <c:numCache>
                <c:formatCode>General</c:formatCode>
                <c:ptCount val="19"/>
                <c:pt idx="0">
                  <c:v>27770.9</c:v>
                </c:pt>
                <c:pt idx="1">
                  <c:v>1693.6</c:v>
                </c:pt>
                <c:pt idx="2">
                  <c:v>3956.1</c:v>
                </c:pt>
                <c:pt idx="3">
                  <c:v>86639.799999999988</c:v>
                </c:pt>
                <c:pt idx="4">
                  <c:v>6973.6</c:v>
                </c:pt>
                <c:pt idx="5">
                  <c:v>970.3</c:v>
                </c:pt>
                <c:pt idx="6">
                  <c:v>3919.8</c:v>
                </c:pt>
                <c:pt idx="7">
                  <c:v>6003.5</c:v>
                </c:pt>
                <c:pt idx="8">
                  <c:v>1986.1</c:v>
                </c:pt>
                <c:pt idx="9">
                  <c:v>199.9</c:v>
                </c:pt>
                <c:pt idx="10">
                  <c:v>1349.1000000000001</c:v>
                </c:pt>
                <c:pt idx="11">
                  <c:v>2358.8000000000002</c:v>
                </c:pt>
                <c:pt idx="12">
                  <c:v>9913.7000000000007</c:v>
                </c:pt>
                <c:pt idx="13">
                  <c:v>1856.9</c:v>
                </c:pt>
                <c:pt idx="14">
                  <c:v>3243.1</c:v>
                </c:pt>
                <c:pt idx="15">
                  <c:v>1368.9</c:v>
                </c:pt>
                <c:pt idx="16">
                  <c:v>4971.7</c:v>
                </c:pt>
                <c:pt idx="17">
                  <c:v>630.20000000000005</c:v>
                </c:pt>
                <c:pt idx="18">
                  <c:v>6642.3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2-3112-4949-A34C-6B842EB00704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2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prst="angle"/>
            </a:sp3d>
          </c:spPr>
          <c:dPt>
            <c:idx val="0"/>
            <c:bubble3D val="0"/>
            <c:spPr>
              <a:solidFill>
                <a:srgbClr val="3333FF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1-D3FF-46D5-8564-14C67B6DA9C4}"/>
              </c:ext>
            </c:extLst>
          </c:dPt>
          <c:dPt>
            <c:idx val="1"/>
            <c:bubble3D val="0"/>
            <c:spPr>
              <a:solidFill>
                <a:srgbClr val="FFC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3-D3FF-46D5-8564-14C67B6DA9C4}"/>
              </c:ext>
            </c:extLst>
          </c:dPt>
          <c:dPt>
            <c:idx val="2"/>
            <c:bubble3D val="0"/>
            <c:spPr>
              <a:solidFill>
                <a:srgbClr val="C0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5-D3FF-46D5-8564-14C67B6DA9C4}"/>
              </c:ext>
            </c:extLst>
          </c:dPt>
          <c:dPt>
            <c:idx val="3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7-D3FF-46D5-8564-14C67B6DA9C4}"/>
              </c:ext>
            </c:extLst>
          </c:dPt>
          <c:dPt>
            <c:idx val="4"/>
            <c:bubble3D val="0"/>
            <c:spPr>
              <a:solidFill>
                <a:srgbClr val="66FF33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9-D3FF-46D5-8564-14C67B6DA9C4}"/>
              </c:ext>
            </c:extLst>
          </c:dPt>
          <c:dPt>
            <c:idx val="5"/>
            <c:bubble3D val="0"/>
            <c:spPr>
              <a:solidFill>
                <a:sysClr val="window" lastClr="FFFFFF">
                  <a:lumMod val="85000"/>
                </a:sysClr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B-D3FF-46D5-8564-14C67B6DA9C4}"/>
              </c:ext>
            </c:extLst>
          </c:dPt>
          <c:dPt>
            <c:idx val="6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D-D3FF-46D5-8564-14C67B6DA9C4}"/>
              </c:ext>
            </c:extLst>
          </c:dPt>
          <c:dPt>
            <c:idx val="7"/>
            <c:bubble3D val="0"/>
            <c:spPr>
              <a:solidFill>
                <a:sysClr val="window" lastClr="FFFFFF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F-D3FF-46D5-8564-14C67B6DA9C4}"/>
              </c:ext>
            </c:extLst>
          </c:dPt>
          <c:dPt>
            <c:idx val="8"/>
            <c:bubble3D val="0"/>
            <c:spPr>
              <a:solidFill>
                <a:srgbClr val="C0504D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11-D3FF-46D5-8564-14C67B6DA9C4}"/>
              </c:ext>
            </c:extLst>
          </c:dPt>
          <c:dPt>
            <c:idx val="9"/>
            <c:bubble3D val="0"/>
            <c:spPr>
              <a:solidFill>
                <a:srgbClr val="00B05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13-D3FF-46D5-8564-14C67B6DA9C4}"/>
              </c:ext>
            </c:extLst>
          </c:dPt>
          <c:dPt>
            <c:idx val="10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15-D3FF-46D5-8564-14C67B6DA9C4}"/>
              </c:ext>
            </c:extLst>
          </c:dPt>
          <c:cat>
            <c:strRef>
              <c:f>Лист4!$A$1:$A$11</c:f>
              <c:strCache>
                <c:ptCount val="11"/>
                <c:pt idx="0">
                  <c:v>на виплату заробітної плати з нарахуваннями – 18 959,6 тис. грн.;</c:v>
                </c:pt>
                <c:pt idx="1">
                  <c:v>на оплату енергоносіїв та інших комунальних послуг – 455,3 тис. грн.; </c:v>
                </c:pt>
                <c:pt idx="2">
                  <c:v>на придбання товарів – 1 102,4  тис. грн.;</c:v>
                </c:pt>
                <c:pt idx="3">
                  <c:v>на оплату послуг – 734,7 тис. грн.;</c:v>
                </c:pt>
                <c:pt idx="4">
                  <c:v>придбання сміттєвозу – 5 130,0 тис.грн.;</c:v>
                </c:pt>
                <c:pt idx="5">
                  <c:v>придбання бензину, ДП – 281,1 тис.грн.;</c:v>
                </c:pt>
                <c:pt idx="6">
                  <c:v>придбання комп’ютерної техніки – 258,8 тис.грн.;</c:v>
                </c:pt>
                <c:pt idx="7">
                  <c:v>придбання меблів – 72,1 тис.грн.;</c:v>
                </c:pt>
                <c:pt idx="8">
                  <c:v>послуги юридичні та судові – 277,8 тис.грн.;</c:v>
                </c:pt>
                <c:pt idx="9">
                  <c:v>монтаж та обслуговування системи охоронної сигналізації – 235,9 тис.грн.;</c:v>
                </c:pt>
                <c:pt idx="10">
                  <c:v>обслуговування автомобілів – 263,2 тис.грн.</c:v>
                </c:pt>
              </c:strCache>
            </c:strRef>
          </c:cat>
          <c:val>
            <c:numRef>
              <c:f>Лист4!$B$1:$B$11</c:f>
              <c:numCache>
                <c:formatCode>General</c:formatCode>
                <c:ptCount val="11"/>
                <c:pt idx="0">
                  <c:v>18959.599999999999</c:v>
                </c:pt>
                <c:pt idx="1">
                  <c:v>455.3</c:v>
                </c:pt>
                <c:pt idx="2">
                  <c:v>1102.4000000000001</c:v>
                </c:pt>
                <c:pt idx="3">
                  <c:v>734.7</c:v>
                </c:pt>
                <c:pt idx="4">
                  <c:v>5130</c:v>
                </c:pt>
                <c:pt idx="5">
                  <c:v>281.10000000000002</c:v>
                </c:pt>
                <c:pt idx="6">
                  <c:v>258.8</c:v>
                </c:pt>
                <c:pt idx="7">
                  <c:v>72.099999999999994</c:v>
                </c:pt>
                <c:pt idx="8">
                  <c:v>277.8</c:v>
                </c:pt>
                <c:pt idx="9">
                  <c:v>235.9</c:v>
                </c:pt>
                <c:pt idx="10">
                  <c:v>263.2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6-D3FF-46D5-8564-14C67B6DA9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1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bar"/>
        <c:grouping val="clustered"/>
        <c:varyColors val="0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/>
            </a:sp3d>
          </c:spPr>
          <c:invertIfNegative val="0"/>
          <c:dPt>
            <c:idx val="0"/>
            <c:invertIfNegative val="0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1-14BF-4B4A-9BFF-96B54C92B786}"/>
              </c:ext>
            </c:extLst>
          </c:dPt>
          <c:dPt>
            <c:idx val="1"/>
            <c:invertIfNegative val="0"/>
            <c:bubble3D val="0"/>
            <c:spPr>
              <a:solidFill>
                <a:srgbClr val="66FF33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3-14BF-4B4A-9BFF-96B54C92B786}"/>
              </c:ext>
            </c:extLst>
          </c:dPt>
          <c:dPt>
            <c:idx val="2"/>
            <c:invertIfNegative val="0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5-14BF-4B4A-9BFF-96B54C92B786}"/>
              </c:ext>
            </c:extLst>
          </c:dPt>
          <c:dPt>
            <c:idx val="3"/>
            <c:invertIfNegative val="0"/>
            <c:bubble3D val="0"/>
            <c:spPr>
              <a:solidFill>
                <a:sysClr val="windowText" lastClr="000000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7-14BF-4B4A-9BFF-96B54C92B786}"/>
              </c:ext>
            </c:extLst>
          </c:dPt>
          <c:dPt>
            <c:idx val="4"/>
            <c:invertIfNegative val="0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9-14BF-4B4A-9BFF-96B54C92B786}"/>
              </c:ext>
            </c:extLst>
          </c:dPt>
          <c:cat>
            <c:strRef>
              <c:f>Лист4!$A$25:$A$29</c:f>
              <c:strCache>
                <c:ptCount val="5"/>
                <c:pt idx="0">
                  <c:v>заробітна плата</c:v>
                </c:pt>
                <c:pt idx="1">
                  <c:v>оплата послуг </c:v>
                </c:pt>
                <c:pt idx="2">
                  <c:v>придбання товарів</c:v>
                </c:pt>
                <c:pt idx="3">
                  <c:v>навчання з охорони праці </c:v>
                </c:pt>
                <c:pt idx="4">
                  <c:v>придбання оргтехніки </c:v>
                </c:pt>
              </c:strCache>
            </c:strRef>
          </c:cat>
          <c:val>
            <c:numRef>
              <c:f>Лист4!$B$25:$B$29</c:f>
              <c:numCache>
                <c:formatCode>General</c:formatCode>
                <c:ptCount val="5"/>
                <c:pt idx="0">
                  <c:v>1603.8</c:v>
                </c:pt>
                <c:pt idx="1">
                  <c:v>25</c:v>
                </c:pt>
                <c:pt idx="2">
                  <c:v>15.8</c:v>
                </c:pt>
                <c:pt idx="3">
                  <c:v>1.2</c:v>
                </c:pt>
                <c:pt idx="4">
                  <c:v>47.8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14BF-4B4A-9BFF-96B54C92B7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87135104"/>
        <c:axId val="187136640"/>
        <c:axId val="0"/>
      </c:bar3DChart>
      <c:catAx>
        <c:axId val="187135104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87136640"/>
        <c:crosses val="autoZero"/>
        <c:auto val="1"/>
        <c:lblAlgn val="ctr"/>
        <c:lblOffset val="100"/>
        <c:noMultiLvlLbl val="0"/>
      </c:catAx>
      <c:valAx>
        <c:axId val="1871366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87135104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  <c:userShapes r:id="rId3"/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cked"/>
        <c:varyColors val="0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/>
            </a:sp3d>
          </c:spPr>
          <c:invertIfNegative val="0"/>
          <c:dPt>
            <c:idx val="0"/>
            <c:invertIfNegative val="0"/>
            <c:bubble3D val="0"/>
            <c:spPr>
              <a:solidFill>
                <a:srgbClr val="C00000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1-C646-473C-9937-6CC5CC9D8BCD}"/>
              </c:ext>
            </c:extLst>
          </c:dPt>
          <c:dPt>
            <c:idx val="1"/>
            <c:invertIfNegative val="0"/>
            <c:bubble3D val="0"/>
            <c:spPr>
              <a:solidFill>
                <a:srgbClr val="66FF33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3-C646-473C-9937-6CC5CC9D8BCD}"/>
              </c:ext>
            </c:extLst>
          </c:dPt>
          <c:dPt>
            <c:idx val="2"/>
            <c:invertIfNegative val="0"/>
            <c:bubble3D val="0"/>
            <c:spPr>
              <a:solidFill>
                <a:srgbClr val="3333FF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5-C646-473C-9937-6CC5CC9D8BCD}"/>
              </c:ext>
            </c:extLst>
          </c:dPt>
          <c:dPt>
            <c:idx val="3"/>
            <c:invertIfNegative val="0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c:spPr>
            <c:extLst>
              <c:ext xmlns:c16="http://schemas.microsoft.com/office/drawing/2014/chart" uri="{C3380CC4-5D6E-409C-BE32-E72D297353CC}">
                <c16:uniqueId val="{00000007-C646-473C-9937-6CC5CC9D8BCD}"/>
              </c:ext>
            </c:extLst>
          </c:dPt>
          <c:cat>
            <c:strRef>
              <c:f>Лист4!$A$34:$A$37</c:f>
              <c:strCache>
                <c:ptCount val="4"/>
                <c:pt idx="0">
                  <c:v>заробітна плата з нарахуваннями</c:v>
                </c:pt>
                <c:pt idx="1">
                  <c:v>придбання товарів</c:v>
                </c:pt>
                <c:pt idx="2">
                  <c:v>оплата послуг </c:v>
                </c:pt>
                <c:pt idx="3">
                  <c:v>придбання оргтехніки </c:v>
                </c:pt>
              </c:strCache>
            </c:strRef>
          </c:cat>
          <c:val>
            <c:numRef>
              <c:f>Лист4!$B$34:$B$37</c:f>
              <c:numCache>
                <c:formatCode>General</c:formatCode>
                <c:ptCount val="4"/>
                <c:pt idx="0">
                  <c:v>3794.6</c:v>
                </c:pt>
                <c:pt idx="1">
                  <c:v>90</c:v>
                </c:pt>
                <c:pt idx="2">
                  <c:v>61.5</c:v>
                </c:pt>
                <c:pt idx="3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646-473C-9937-6CC5CC9D8B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87040896"/>
        <c:axId val="187042432"/>
        <c:axId val="0"/>
      </c:bar3DChart>
      <c:catAx>
        <c:axId val="1870408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87042432"/>
        <c:crosses val="autoZero"/>
        <c:auto val="1"/>
        <c:lblAlgn val="ctr"/>
        <c:lblOffset val="100"/>
        <c:noMultiLvlLbl val="0"/>
      </c:catAx>
      <c:valAx>
        <c:axId val="18704243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87040896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invertIfNegative val="0"/>
          <c:dPt>
            <c:idx val="0"/>
            <c:invertIfNegative val="0"/>
            <c:bubble3D val="0"/>
            <c:spPr>
              <a:solidFill>
                <a:srgbClr val="FF33CC"/>
              </a:solidFill>
            </c:spPr>
            <c:extLst>
              <c:ext xmlns:c16="http://schemas.microsoft.com/office/drawing/2014/chart" uri="{C3380CC4-5D6E-409C-BE32-E72D297353CC}">
                <c16:uniqueId val="{00000001-8966-43F9-8078-B8FB8EB6B093}"/>
              </c:ext>
            </c:extLst>
          </c:dPt>
          <c:dPt>
            <c:idx val="1"/>
            <c:invertIfNegative val="0"/>
            <c:bubble3D val="0"/>
            <c:spPr>
              <a:solidFill>
                <a:srgbClr val="FFFF00"/>
              </a:solidFill>
            </c:spPr>
            <c:extLst>
              <c:ext xmlns:c16="http://schemas.microsoft.com/office/drawing/2014/chart" uri="{C3380CC4-5D6E-409C-BE32-E72D297353CC}">
                <c16:uniqueId val="{00000003-8966-43F9-8078-B8FB8EB6B093}"/>
              </c:ext>
            </c:extLst>
          </c:dPt>
          <c:dPt>
            <c:idx val="2"/>
            <c:invertIfNegative val="0"/>
            <c:bubble3D val="0"/>
            <c:spPr>
              <a:solidFill>
                <a:srgbClr val="66FF33"/>
              </a:solidFill>
            </c:spPr>
            <c:extLst>
              <c:ext xmlns:c16="http://schemas.microsoft.com/office/drawing/2014/chart" uri="{C3380CC4-5D6E-409C-BE32-E72D297353CC}">
                <c16:uniqueId val="{00000005-8966-43F9-8078-B8FB8EB6B093}"/>
              </c:ext>
            </c:extLst>
          </c:dPt>
          <c:dPt>
            <c:idx val="3"/>
            <c:invertIfNegative val="0"/>
            <c:bubble3D val="0"/>
            <c:spPr>
              <a:solidFill>
                <a:srgbClr val="3333FF"/>
              </a:solidFill>
            </c:spPr>
            <c:extLst>
              <c:ext xmlns:c16="http://schemas.microsoft.com/office/drawing/2014/chart" uri="{C3380CC4-5D6E-409C-BE32-E72D297353CC}">
                <c16:uniqueId val="{00000007-8966-43F9-8078-B8FB8EB6B093}"/>
              </c:ext>
            </c:extLst>
          </c:dPt>
          <c:dPt>
            <c:idx val="4"/>
            <c:invertIfNegative val="0"/>
            <c:bubble3D val="0"/>
            <c:spPr>
              <a:solidFill>
                <a:srgbClr val="F79646">
                  <a:lumMod val="75000"/>
                </a:srgbClr>
              </a:solidFill>
              <a:ln>
                <a:solidFill>
                  <a:srgbClr val="C0504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9-8966-43F9-8078-B8FB8EB6B093}"/>
              </c:ext>
            </c:extLst>
          </c:dPt>
          <c:dPt>
            <c:idx val="5"/>
            <c:invertIfNegative val="0"/>
            <c:bubble3D val="0"/>
            <c:spPr>
              <a:solidFill>
                <a:sysClr val="windowText" lastClr="000000">
                  <a:lumMod val="75000"/>
                  <a:lumOff val="25000"/>
                </a:sysClr>
              </a:solidFill>
            </c:spPr>
            <c:extLst>
              <c:ext xmlns:c16="http://schemas.microsoft.com/office/drawing/2014/chart" uri="{C3380CC4-5D6E-409C-BE32-E72D297353CC}">
                <c16:uniqueId val="{0000000B-8966-43F9-8078-B8FB8EB6B093}"/>
              </c:ext>
            </c:extLst>
          </c:dPt>
          <c:cat>
            <c:strRef>
              <c:f>Лист5!$A$3:$A$8</c:f>
              <c:strCache>
                <c:ptCount val="6"/>
                <c:pt idx="0">
                  <c:v>заробітна плата з нарахуваннями </c:v>
                </c:pt>
                <c:pt idx="1">
                  <c:v>оплату енергоносіїв та інших комунальних послуг </c:v>
                </c:pt>
                <c:pt idx="2">
                  <c:v>продукти харчування  </c:v>
                </c:pt>
                <c:pt idx="3">
                  <c:v>придбання товарів </c:v>
                </c:pt>
                <c:pt idx="4">
                  <c:v>оплату послуг </c:v>
                </c:pt>
                <c:pt idx="5">
                  <c:v>проходження медогляду </c:v>
                </c:pt>
              </c:strCache>
            </c:strRef>
          </c:cat>
          <c:val>
            <c:numRef>
              <c:f>Лист5!$B$3:$B$8</c:f>
              <c:numCache>
                <c:formatCode>General</c:formatCode>
                <c:ptCount val="6"/>
                <c:pt idx="0">
                  <c:v>12671.3</c:v>
                </c:pt>
                <c:pt idx="1">
                  <c:v>1688.6</c:v>
                </c:pt>
                <c:pt idx="2">
                  <c:v>2166.1</c:v>
                </c:pt>
                <c:pt idx="3">
                  <c:v>814.9</c:v>
                </c:pt>
                <c:pt idx="4">
                  <c:v>273.89999999999998</c:v>
                </c:pt>
                <c:pt idx="5">
                  <c:v>101.7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8966-43F9-8078-B8FB8EB6B0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226097408"/>
        <c:axId val="226124160"/>
        <c:axId val="0"/>
      </c:bar3DChart>
      <c:catAx>
        <c:axId val="22609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226124160"/>
        <c:crosses val="autoZero"/>
        <c:auto val="1"/>
        <c:lblAlgn val="ctr"/>
        <c:lblOffset val="100"/>
        <c:noMultiLvlLbl val="0"/>
      </c:catAx>
      <c:valAx>
        <c:axId val="226124160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226097408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bar"/>
        <c:grouping val="clustered"/>
        <c:varyColors val="0"/>
        <c:ser>
          <c:idx val="0"/>
          <c:order val="0"/>
          <c:invertIfNegative val="0"/>
          <c:dPt>
            <c:idx val="0"/>
            <c:invertIfNegative val="0"/>
            <c:bubble3D val="0"/>
            <c:spPr>
              <a:solidFill>
                <a:srgbClr val="FF33CC"/>
              </a:solidFill>
            </c:spPr>
            <c:extLst>
              <c:ext xmlns:c16="http://schemas.microsoft.com/office/drawing/2014/chart" uri="{C3380CC4-5D6E-409C-BE32-E72D297353CC}">
                <c16:uniqueId val="{00000001-A0C5-40EA-9F38-B295DDD5F6DD}"/>
              </c:ext>
            </c:extLst>
          </c:dPt>
          <c:dPt>
            <c:idx val="1"/>
            <c:invertIfNegative val="0"/>
            <c:bubble3D val="0"/>
            <c:spPr>
              <a:solidFill>
                <a:srgbClr val="FFC000"/>
              </a:solidFill>
            </c:spPr>
            <c:extLst>
              <c:ext xmlns:c16="http://schemas.microsoft.com/office/drawing/2014/chart" uri="{C3380CC4-5D6E-409C-BE32-E72D297353CC}">
                <c16:uniqueId val="{00000003-A0C5-40EA-9F38-B295DDD5F6DD}"/>
              </c:ext>
            </c:extLst>
          </c:dPt>
          <c:dPt>
            <c:idx val="2"/>
            <c:invertIfNegative val="0"/>
            <c:bubble3D val="0"/>
            <c:spPr>
              <a:solidFill>
                <a:srgbClr val="1F497D"/>
              </a:solidFill>
            </c:spPr>
            <c:extLst>
              <c:ext xmlns:c16="http://schemas.microsoft.com/office/drawing/2014/chart" uri="{C3380CC4-5D6E-409C-BE32-E72D297353CC}">
                <c16:uniqueId val="{00000005-A0C5-40EA-9F38-B295DDD5F6DD}"/>
              </c:ext>
            </c:extLst>
          </c:dPt>
          <c:dPt>
            <c:idx val="3"/>
            <c:invertIfNegative val="0"/>
            <c:bubble3D val="0"/>
            <c:spPr>
              <a:solidFill>
                <a:srgbClr val="4A14AC"/>
              </a:solidFill>
            </c:spPr>
            <c:extLst>
              <c:ext xmlns:c16="http://schemas.microsoft.com/office/drawing/2014/chart" uri="{C3380CC4-5D6E-409C-BE32-E72D297353CC}">
                <c16:uniqueId val="{00000007-A0C5-40EA-9F38-B295DDD5F6DD}"/>
              </c:ext>
            </c:extLst>
          </c:dPt>
          <c:dPt>
            <c:idx val="4"/>
            <c:invertIfNegative val="0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09-A0C5-40EA-9F38-B295DDD5F6DD}"/>
              </c:ext>
            </c:extLst>
          </c:dPt>
          <c:dPt>
            <c:idx val="5"/>
            <c:invertIfNegative val="0"/>
            <c:bubble3D val="0"/>
            <c:spPr>
              <a:solidFill>
                <a:srgbClr val="FFFF00"/>
              </a:solidFill>
            </c:spPr>
            <c:extLst>
              <c:ext xmlns:c16="http://schemas.microsoft.com/office/drawing/2014/chart" uri="{C3380CC4-5D6E-409C-BE32-E72D297353CC}">
                <c16:uniqueId val="{0000000B-A0C5-40EA-9F38-B295DDD5F6DD}"/>
              </c:ext>
            </c:extLst>
          </c:dPt>
          <c:cat>
            <c:strRef>
              <c:f>Лист5!$A$26:$A$31</c:f>
              <c:strCache>
                <c:ptCount val="6"/>
                <c:pt idx="0">
                  <c:v>заробітна плата </c:v>
                </c:pt>
                <c:pt idx="1">
                  <c:v>оплата енергоносіїв та інших комунальних послуг </c:v>
                </c:pt>
                <c:pt idx="2">
                  <c:v>медикаменти</c:v>
                </c:pt>
                <c:pt idx="3">
                  <c:v>оплата послуг </c:v>
                </c:pt>
                <c:pt idx="4">
                  <c:v>придбання товарів </c:v>
                </c:pt>
                <c:pt idx="5">
                  <c:v>проходження медогляду </c:v>
                </c:pt>
              </c:strCache>
            </c:strRef>
          </c:cat>
          <c:val>
            <c:numRef>
              <c:f>Лист5!$B$26:$B$31</c:f>
              <c:numCache>
                <c:formatCode>General</c:formatCode>
                <c:ptCount val="6"/>
                <c:pt idx="0">
                  <c:v>47822.2</c:v>
                </c:pt>
                <c:pt idx="1">
                  <c:v>4396.3</c:v>
                </c:pt>
                <c:pt idx="2">
                  <c:v>13</c:v>
                </c:pt>
                <c:pt idx="3">
                  <c:v>1623</c:v>
                </c:pt>
                <c:pt idx="4">
                  <c:v>5965</c:v>
                </c:pt>
                <c:pt idx="5">
                  <c:v>124.6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A0C5-40EA-9F38-B295DDD5F6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87619968"/>
        <c:axId val="187625856"/>
        <c:axId val="0"/>
      </c:bar3DChart>
      <c:catAx>
        <c:axId val="187619968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 b="1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87625856"/>
        <c:crosses val="autoZero"/>
        <c:auto val="1"/>
        <c:lblAlgn val="ctr"/>
        <c:lblOffset val="100"/>
        <c:noMultiLvlLbl val="0"/>
      </c:catAx>
      <c:valAx>
        <c:axId val="1876258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87619968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prst="angle"/>
            </a:sp3d>
          </c:spPr>
          <c:dPt>
            <c:idx val="0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1-0FCD-4384-8C84-C1339A18BF29}"/>
              </c:ext>
            </c:extLst>
          </c:dPt>
          <c:dPt>
            <c:idx val="1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3-0FCD-4384-8C84-C1339A18BF29}"/>
              </c:ext>
            </c:extLst>
          </c:dPt>
          <c:cat>
            <c:strRef>
              <c:f>Лист5!$A$39:$A$40</c:f>
              <c:strCache>
                <c:ptCount val="2"/>
                <c:pt idx="0">
                  <c:v>оплату праці з нарахуваннями </c:v>
                </c:pt>
                <c:pt idx="1">
                  <c:v>інші видатки</c:v>
                </c:pt>
              </c:strCache>
            </c:strRef>
          </c:cat>
          <c:val>
            <c:numRef>
              <c:f>Лист5!$B$39:$B$40</c:f>
              <c:numCache>
                <c:formatCode>General</c:formatCode>
                <c:ptCount val="2"/>
                <c:pt idx="0">
                  <c:v>1172.2</c:v>
                </c:pt>
                <c:pt idx="1">
                  <c:v>135.6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FCD-4384-8C84-C1339A18BF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4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w="114300" prst="artDeco"/>
            </a:sp3d>
          </c:spPr>
          <c:dPt>
            <c:idx val="0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1-7D0A-4665-AEDE-3A91ACC7422E}"/>
              </c:ext>
            </c:extLst>
          </c:dPt>
          <c:dPt>
            <c:idx val="1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3-7D0A-4665-AEDE-3A91ACC7422E}"/>
              </c:ext>
            </c:extLst>
          </c:dPt>
          <c:dPt>
            <c:idx val="2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5-7D0A-4665-AEDE-3A91ACC7422E}"/>
              </c:ext>
            </c:extLst>
          </c:dPt>
          <c:cat>
            <c:strRef>
              <c:f>Лист5!$A$51:$A$53</c:f>
              <c:strCache>
                <c:ptCount val="3"/>
                <c:pt idx="0">
                  <c:v>оплату праці з нарахуваннями </c:v>
                </c:pt>
                <c:pt idx="1">
                  <c:v>на спортивно-масову роботу </c:v>
                </c:pt>
                <c:pt idx="2">
                  <c:v>придбання канцтоварів, спортивного інвентаря </c:v>
                </c:pt>
              </c:strCache>
            </c:strRef>
          </c:cat>
          <c:val>
            <c:numRef>
              <c:f>Лист5!$B$51:$B$53</c:f>
              <c:numCache>
                <c:formatCode>General</c:formatCode>
                <c:ptCount val="3"/>
                <c:pt idx="0">
                  <c:v>501.78</c:v>
                </c:pt>
                <c:pt idx="1">
                  <c:v>271.85000000000002</c:v>
                </c:pt>
                <c:pt idx="2">
                  <c:v>92.6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7D0A-4665-AEDE-3A91ACC742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6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prst="angle"/>
            </a:sp3d>
          </c:spPr>
          <c:dPt>
            <c:idx val="0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1-D644-406F-B7DB-A7984F00A2A5}"/>
              </c:ext>
            </c:extLst>
          </c:dPt>
          <c:dPt>
            <c:idx val="1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3-D644-406F-B7DB-A7984F00A2A5}"/>
              </c:ext>
            </c:extLst>
          </c:dPt>
          <c:dPt>
            <c:idx val="2"/>
            <c:bubble3D val="0"/>
            <c:spPr>
              <a:solidFill>
                <a:srgbClr val="66FF33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5-D644-406F-B7DB-A7984F00A2A5}"/>
              </c:ext>
            </c:extLst>
          </c:dPt>
          <c:dPt>
            <c:idx val="3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c:spPr>
            <c:extLst>
              <c:ext xmlns:c16="http://schemas.microsoft.com/office/drawing/2014/chart" uri="{C3380CC4-5D6E-409C-BE32-E72D297353CC}">
                <c16:uniqueId val="{00000007-D644-406F-B7DB-A7984F00A2A5}"/>
              </c:ext>
            </c:extLst>
          </c:dPt>
          <c:cat>
            <c:strRef>
              <c:f>Лист5!$A$64:$A$67</c:f>
              <c:strCache>
                <c:ptCount val="4"/>
                <c:pt idx="0">
                  <c:v>зарплата працівників культури   з нарахуванням </c:v>
                </c:pt>
                <c:pt idx="1">
                  <c:v>використано на електроенергію  </c:v>
                </c:pt>
                <c:pt idx="2">
                  <c:v>придбання товарів</c:v>
                </c:pt>
                <c:pt idx="3">
                  <c:v>оплата послуг</c:v>
                </c:pt>
              </c:strCache>
            </c:strRef>
          </c:cat>
          <c:val>
            <c:numRef>
              <c:f>Лист5!$B$64:$B$67</c:f>
              <c:numCache>
                <c:formatCode>General</c:formatCode>
                <c:ptCount val="4"/>
                <c:pt idx="0">
                  <c:v>4278.3999999999996</c:v>
                </c:pt>
                <c:pt idx="1">
                  <c:v>397.3</c:v>
                </c:pt>
                <c:pt idx="2">
                  <c:v>324.5</c:v>
                </c:pt>
                <c:pt idx="3">
                  <c:v>187.3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644-406F-B7DB-A7984F00A2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4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  <c:userShapes r:id="rId3"/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pie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w="114300" prst="artDeco"/>
            </a:sp3d>
          </c:spPr>
          <c:dPt>
            <c:idx val="0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1-9EC0-4942-90B8-6B8B661834BC}"/>
              </c:ext>
            </c:extLst>
          </c:dPt>
          <c:dPt>
            <c:idx val="1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3-9EC0-4942-90B8-6B8B661834BC}"/>
              </c:ext>
            </c:extLst>
          </c:dPt>
          <c:dPt>
            <c:idx val="2"/>
            <c:bubble3D val="0"/>
            <c:spPr>
              <a:solidFill>
                <a:srgbClr val="C000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5-9EC0-4942-90B8-6B8B661834BC}"/>
              </c:ext>
            </c:extLst>
          </c:dPt>
          <c:dPt>
            <c:idx val="4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7-9EC0-4942-90B8-6B8B661834BC}"/>
              </c:ext>
            </c:extLst>
          </c:dPt>
          <c:cat>
            <c:strRef>
              <c:f>Лист5!$A$83:$A$87</c:f>
              <c:strCache>
                <c:ptCount val="5"/>
                <c:pt idx="0">
                  <c:v>зарплата працівників  з нарахуванням </c:v>
                </c:pt>
                <c:pt idx="1">
                  <c:v>використано на електроенергію  </c:v>
                </c:pt>
                <c:pt idx="2">
                  <c:v>придбання товарів</c:v>
                </c:pt>
                <c:pt idx="3">
                  <c:v>оплата послуг</c:v>
                </c:pt>
                <c:pt idx="4">
                  <c:v>поповнення бібліотечного фонду </c:v>
                </c:pt>
              </c:strCache>
            </c:strRef>
          </c:cat>
          <c:val>
            <c:numRef>
              <c:f>Лист5!$B$83:$B$87</c:f>
              <c:numCache>
                <c:formatCode>General</c:formatCode>
                <c:ptCount val="5"/>
                <c:pt idx="0">
                  <c:v>1372</c:v>
                </c:pt>
                <c:pt idx="1">
                  <c:v>35.799999999999997</c:v>
                </c:pt>
                <c:pt idx="2">
                  <c:v>90.2</c:v>
                </c:pt>
                <c:pt idx="3">
                  <c:v>10.4</c:v>
                </c:pt>
                <c:pt idx="4">
                  <c:v>17.7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EC0-4942-90B8-6B8B661834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4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 w="25400">
          <a:noFill/>
        </a:ln>
      </c:spPr>
    </c:sideWall>
    <c:backWall>
      <c:thickness val="0"/>
      <c:spPr>
        <a:noFill/>
        <a:ln w="25400">
          <a:noFill/>
        </a:ln>
      </c:spPr>
    </c:backWall>
    <c:plotArea>
      <c:layout>
        <c:manualLayout>
          <c:layoutTarget val="inner"/>
          <c:xMode val="edge"/>
          <c:yMode val="edge"/>
          <c:x val="8.5294638044332516E-2"/>
          <c:y val="1.9381277711251501E-2"/>
          <c:w val="0.84101857212753151"/>
          <c:h val="0.55364208274227822"/>
        </c:manualLayout>
      </c:layout>
      <c:bar3DChart>
        <c:barDir val="col"/>
        <c:grouping val="clustered"/>
        <c:varyColors val="0"/>
        <c:ser>
          <c:idx val="0"/>
          <c:order val="0"/>
          <c:invertIfNegative val="0"/>
          <c:dPt>
            <c:idx val="0"/>
            <c:invertIfNegative val="0"/>
            <c:bubble3D val="0"/>
            <c:spPr>
              <a:solidFill>
                <a:srgbClr val="2F20A0"/>
              </a:solidFill>
            </c:spPr>
            <c:extLst>
              <c:ext xmlns:c16="http://schemas.microsoft.com/office/drawing/2014/chart" uri="{C3380CC4-5D6E-409C-BE32-E72D297353CC}">
                <c16:uniqueId val="{00000001-DB3A-4099-9D06-CB585F6A226F}"/>
              </c:ext>
            </c:extLst>
          </c:dPt>
          <c:dPt>
            <c:idx val="1"/>
            <c:invertIfNegative val="0"/>
            <c:bubble3D val="0"/>
            <c:spPr>
              <a:solidFill>
                <a:srgbClr val="66FF33"/>
              </a:solidFill>
            </c:spPr>
            <c:extLst>
              <c:ext xmlns:c16="http://schemas.microsoft.com/office/drawing/2014/chart" uri="{C3380CC4-5D6E-409C-BE32-E72D297353CC}">
                <c16:uniqueId val="{00000003-DB3A-4099-9D06-CB585F6A226F}"/>
              </c:ext>
            </c:extLst>
          </c:dPt>
          <c:dPt>
            <c:idx val="2"/>
            <c:invertIfNegative val="0"/>
            <c:bubble3D val="0"/>
            <c:spPr>
              <a:solidFill>
                <a:srgbClr val="FFC000"/>
              </a:solidFill>
            </c:spPr>
            <c:extLst>
              <c:ext xmlns:c16="http://schemas.microsoft.com/office/drawing/2014/chart" uri="{C3380CC4-5D6E-409C-BE32-E72D297353CC}">
                <c16:uniqueId val="{00000005-DB3A-4099-9D06-CB585F6A226F}"/>
              </c:ext>
            </c:extLst>
          </c:dPt>
          <c:dPt>
            <c:idx val="3"/>
            <c:invertIfNegative val="0"/>
            <c:bubble3D val="0"/>
            <c:spPr>
              <a:solidFill>
                <a:srgbClr val="FF33CC"/>
              </a:solidFill>
            </c:spPr>
            <c:extLst>
              <c:ext xmlns:c16="http://schemas.microsoft.com/office/drawing/2014/chart" uri="{C3380CC4-5D6E-409C-BE32-E72D297353CC}">
                <c16:uniqueId val="{00000007-DB3A-4099-9D06-CB585F6A226F}"/>
              </c:ext>
            </c:extLst>
          </c:dPt>
          <c:dPt>
            <c:idx val="4"/>
            <c:invertIfNegative val="0"/>
            <c:bubble3D val="0"/>
            <c:spPr>
              <a:solidFill>
                <a:srgbClr val="C0504D">
                  <a:lumMod val="60000"/>
                  <a:lumOff val="40000"/>
                </a:srgbClr>
              </a:solidFill>
            </c:spPr>
            <c:extLst>
              <c:ext xmlns:c16="http://schemas.microsoft.com/office/drawing/2014/chart" uri="{C3380CC4-5D6E-409C-BE32-E72D297353CC}">
                <c16:uniqueId val="{00000009-DB3A-4099-9D06-CB585F6A226F}"/>
              </c:ext>
            </c:extLst>
          </c:dPt>
          <c:dPt>
            <c:idx val="5"/>
            <c:invertIfNegative val="0"/>
            <c:bubble3D val="0"/>
            <c:spPr>
              <a:solidFill>
                <a:srgbClr val="00B050"/>
              </a:solidFill>
            </c:spPr>
            <c:extLst>
              <c:ext xmlns:c16="http://schemas.microsoft.com/office/drawing/2014/chart" uri="{C3380CC4-5D6E-409C-BE32-E72D297353CC}">
                <c16:uniqueId val="{0000000B-DB3A-4099-9D06-CB585F6A226F}"/>
              </c:ext>
            </c:extLst>
          </c:dPt>
          <c:dPt>
            <c:idx val="6"/>
            <c:invertIfNegative val="0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0D-DB3A-4099-9D06-CB585F6A226F}"/>
              </c:ext>
            </c:extLst>
          </c:dPt>
          <c:dPt>
            <c:idx val="7"/>
            <c:invertIfNegative val="0"/>
            <c:bubble3D val="0"/>
            <c:spPr>
              <a:solidFill>
                <a:srgbClr val="FFFF00"/>
              </a:solidFill>
            </c:spPr>
            <c:extLst>
              <c:ext xmlns:c16="http://schemas.microsoft.com/office/drawing/2014/chart" uri="{C3380CC4-5D6E-409C-BE32-E72D297353CC}">
                <c16:uniqueId val="{0000000F-DB3A-4099-9D06-CB585F6A226F}"/>
              </c:ext>
            </c:extLst>
          </c:dPt>
          <c:dPt>
            <c:idx val="8"/>
            <c:invertIfNegative val="0"/>
            <c:bubble3D val="0"/>
            <c:spPr>
              <a:solidFill>
                <a:srgbClr val="C00000"/>
              </a:solidFill>
            </c:spPr>
            <c:extLst>
              <c:ext xmlns:c16="http://schemas.microsoft.com/office/drawing/2014/chart" uri="{C3380CC4-5D6E-409C-BE32-E72D297353CC}">
                <c16:uniqueId val="{00000011-DB3A-4099-9D06-CB585F6A226F}"/>
              </c:ext>
            </c:extLst>
          </c:dPt>
          <c:dPt>
            <c:idx val="10"/>
            <c:invertIfNegative val="0"/>
            <c:bubble3D val="0"/>
            <c:spPr>
              <a:solidFill>
                <a:srgbClr val="EEECE1">
                  <a:lumMod val="50000"/>
                </a:srgbClr>
              </a:solidFill>
            </c:spPr>
            <c:extLst>
              <c:ext xmlns:c16="http://schemas.microsoft.com/office/drawing/2014/chart" uri="{C3380CC4-5D6E-409C-BE32-E72D297353CC}">
                <c16:uniqueId val="{00000013-DB3A-4099-9D06-CB585F6A226F}"/>
              </c:ext>
            </c:extLst>
          </c:dPt>
          <c:dPt>
            <c:idx val="11"/>
            <c:invertIfNegative val="0"/>
            <c:bubble3D val="0"/>
            <c:spPr>
              <a:solidFill>
                <a:sysClr val="window" lastClr="FFFFFF"/>
              </a:solidFill>
            </c:spPr>
            <c:extLst>
              <c:ext xmlns:c16="http://schemas.microsoft.com/office/drawing/2014/chart" uri="{C3380CC4-5D6E-409C-BE32-E72D297353CC}">
                <c16:uniqueId val="{00000015-DB3A-4099-9D06-CB585F6A226F}"/>
              </c:ext>
            </c:extLst>
          </c:dPt>
          <c:dPt>
            <c:idx val="12"/>
            <c:invertIfNegative val="0"/>
            <c:bubble3D val="0"/>
            <c:spPr>
              <a:solidFill>
                <a:sysClr val="window" lastClr="FFFFFF">
                  <a:lumMod val="75000"/>
                </a:sysClr>
              </a:solidFill>
            </c:spPr>
            <c:extLst>
              <c:ext xmlns:c16="http://schemas.microsoft.com/office/drawing/2014/chart" uri="{C3380CC4-5D6E-409C-BE32-E72D297353CC}">
                <c16:uniqueId val="{00000017-DB3A-4099-9D06-CB585F6A226F}"/>
              </c:ext>
            </c:extLst>
          </c:dPt>
          <c:cat>
            <c:strRef>
              <c:f>Лист6!$A$2:$A$14</c:f>
              <c:strCache>
                <c:ptCount val="13"/>
                <c:pt idx="0">
                  <c:v>учасникам бойових дій    </c:v>
                </c:pt>
                <c:pt idx="1">
                  <c:v>членам  сімей загиблих, зниклих безвісти, що перебувають в полоні </c:v>
                </c:pt>
                <c:pt idx="2">
                  <c:v>членам  родин загиблих  військовослужбовців </c:v>
                </c:pt>
                <c:pt idx="3">
                  <c:v>допомога на лікування військових </c:v>
                </c:pt>
                <c:pt idx="4">
                  <c:v>учасникам бойових дій на території інших держав </c:v>
                </c:pt>
                <c:pt idx="5">
                  <c:v>учасникам ліквідації аварії на ЧАЕС </c:v>
                </c:pt>
                <c:pt idx="6">
                  <c:v>допомога на лікування жителів громади </c:v>
                </c:pt>
                <c:pt idx="7">
                  <c:v>допомога на ліквідацію наслідків пожежі </c:v>
                </c:pt>
                <c:pt idx="8">
                  <c:v>допомога дітям  з інвалідністю до 18 років </c:v>
                </c:pt>
                <c:pt idx="9">
                  <c:v>допомогам інвалідам по зору </c:v>
                </c:pt>
                <c:pt idx="10">
                  <c:v>ювілярам 80,85,90 і більше років  </c:v>
                </c:pt>
                <c:pt idx="11">
                  <c:v>подарунки</c:v>
                </c:pt>
                <c:pt idx="12">
                  <c:v>почесна варта</c:v>
                </c:pt>
              </c:strCache>
            </c:strRef>
          </c:cat>
          <c:val>
            <c:numRef>
              <c:f>Лист6!$B$2:$B$14</c:f>
              <c:numCache>
                <c:formatCode>General</c:formatCode>
                <c:ptCount val="13"/>
                <c:pt idx="0">
                  <c:v>1542</c:v>
                </c:pt>
                <c:pt idx="1">
                  <c:v>192</c:v>
                </c:pt>
                <c:pt idx="2">
                  <c:v>140</c:v>
                </c:pt>
                <c:pt idx="3">
                  <c:v>584</c:v>
                </c:pt>
                <c:pt idx="4">
                  <c:v>20</c:v>
                </c:pt>
                <c:pt idx="5">
                  <c:v>11.3</c:v>
                </c:pt>
                <c:pt idx="6">
                  <c:v>671.2</c:v>
                </c:pt>
                <c:pt idx="7">
                  <c:v>60</c:v>
                </c:pt>
                <c:pt idx="8">
                  <c:v>60</c:v>
                </c:pt>
                <c:pt idx="9">
                  <c:v>50.8</c:v>
                </c:pt>
                <c:pt idx="10">
                  <c:v>64</c:v>
                </c:pt>
                <c:pt idx="11">
                  <c:v>59.600000000000009</c:v>
                </c:pt>
                <c:pt idx="12">
                  <c:v>50.9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8-DB3A-4099-9D06-CB585F6A22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33439872"/>
        <c:axId val="133441408"/>
        <c:axId val="0"/>
      </c:bar3DChart>
      <c:catAx>
        <c:axId val="1334398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b="1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33441408"/>
        <c:crosses val="autoZero"/>
        <c:auto val="1"/>
        <c:lblAlgn val="ctr"/>
        <c:lblOffset val="100"/>
        <c:noMultiLvlLbl val="0"/>
      </c:catAx>
      <c:valAx>
        <c:axId val="133441408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33439872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  <c:userShapes r:id="rId3"/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 w="25400">
          <a:noFill/>
        </a:ln>
      </c:spPr>
    </c:sideWall>
    <c:backWall>
      <c:thickness val="0"/>
      <c:spPr>
        <a:noFill/>
        <a:ln w="25400">
          <a:noFill/>
        </a:ln>
      </c:spPr>
    </c:backWall>
    <c:plotArea>
      <c:layout/>
      <c:bar3DChart>
        <c:barDir val="col"/>
        <c:grouping val="clustered"/>
        <c:varyColors val="0"/>
        <c:ser>
          <c:idx val="0"/>
          <c:order val="0"/>
          <c:invertIfNegative val="0"/>
          <c:dPt>
            <c:idx val="0"/>
            <c:invertIfNegative val="0"/>
            <c:bubble3D val="0"/>
            <c:spPr>
              <a:solidFill>
                <a:srgbClr val="FF33CC"/>
              </a:solidFill>
            </c:spPr>
            <c:extLst>
              <c:ext xmlns:c16="http://schemas.microsoft.com/office/drawing/2014/chart" uri="{C3380CC4-5D6E-409C-BE32-E72D297353CC}">
                <c16:uniqueId val="{00000001-7E1B-4541-9811-FA811BEDCBD3}"/>
              </c:ext>
            </c:extLst>
          </c:dPt>
          <c:dPt>
            <c:idx val="1"/>
            <c:invertIfNegative val="0"/>
            <c:bubble3D val="0"/>
            <c:spPr>
              <a:solidFill>
                <a:srgbClr val="2F20A0"/>
              </a:solidFill>
            </c:spPr>
            <c:extLst>
              <c:ext xmlns:c16="http://schemas.microsoft.com/office/drawing/2014/chart" uri="{C3380CC4-5D6E-409C-BE32-E72D297353CC}">
                <c16:uniqueId val="{00000003-7E1B-4541-9811-FA811BEDCBD3}"/>
              </c:ext>
            </c:extLst>
          </c:dPt>
          <c:dPt>
            <c:idx val="2"/>
            <c:invertIfNegative val="0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05-7E1B-4541-9811-FA811BEDCBD3}"/>
              </c:ext>
            </c:extLst>
          </c:dPt>
          <c:cat>
            <c:strRef>
              <c:f>Лист6!$A$44:$A$46</c:f>
              <c:strCache>
                <c:ptCount val="3"/>
                <c:pt idx="0">
                  <c:v>заробітна плата з нарахуванням</c:v>
                </c:pt>
                <c:pt idx="1">
                  <c:v>видатки на утримання установи</c:v>
                </c:pt>
                <c:pt idx="2">
                  <c:v>субвенція  із ДМ МБ</c:v>
                </c:pt>
              </c:strCache>
            </c:strRef>
          </c:cat>
          <c:val>
            <c:numRef>
              <c:f>Лист6!$B$44:$B$46</c:f>
              <c:numCache>
                <c:formatCode>General</c:formatCode>
                <c:ptCount val="3"/>
                <c:pt idx="0">
                  <c:v>5441.8</c:v>
                </c:pt>
                <c:pt idx="1">
                  <c:v>274.2</c:v>
                </c:pt>
                <c:pt idx="2">
                  <c:v>287.5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7E1B-4541-9811-FA811BEDCB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87556224"/>
        <c:axId val="187557760"/>
        <c:axId val="0"/>
      </c:bar3DChart>
      <c:catAx>
        <c:axId val="187556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1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87557760"/>
        <c:crosses val="autoZero"/>
        <c:auto val="1"/>
        <c:lblAlgn val="ctr"/>
        <c:lblOffset val="100"/>
        <c:noMultiLvlLbl val="0"/>
      </c:catAx>
      <c:valAx>
        <c:axId val="187557760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8755622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 w="25400">
          <a:noFill/>
        </a:ln>
      </c:spPr>
    </c:sideWall>
    <c:backWall>
      <c:thickness val="0"/>
      <c:spPr>
        <a:noFill/>
        <a:ln w="25400">
          <a:noFill/>
        </a:ln>
      </c:spPr>
    </c:backWall>
    <c:plotArea>
      <c:layout/>
      <c:bar3DChart>
        <c:barDir val="col"/>
        <c:grouping val="stacked"/>
        <c:varyColors val="0"/>
        <c:ser>
          <c:idx val="0"/>
          <c:order val="0"/>
          <c:invertIfNegative val="0"/>
          <c:dPt>
            <c:idx val="0"/>
            <c:invertIfNegative val="0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01-9A1B-4D20-B7D9-0B10D11CD318}"/>
              </c:ext>
            </c:extLst>
          </c:dPt>
          <c:dPt>
            <c:idx val="1"/>
            <c:invertIfNegative val="0"/>
            <c:bubble3D val="0"/>
            <c:spPr>
              <a:solidFill>
                <a:srgbClr val="2F20A0"/>
              </a:solidFill>
            </c:spPr>
            <c:extLst>
              <c:ext xmlns:c16="http://schemas.microsoft.com/office/drawing/2014/chart" uri="{C3380CC4-5D6E-409C-BE32-E72D297353CC}">
                <c16:uniqueId val="{00000003-9A1B-4D20-B7D9-0B10D11CD318}"/>
              </c:ext>
            </c:extLst>
          </c:dPt>
          <c:dPt>
            <c:idx val="2"/>
            <c:invertIfNegative val="0"/>
            <c:bubble3D val="0"/>
            <c:spPr>
              <a:solidFill>
                <a:srgbClr val="FF33CC"/>
              </a:solidFill>
            </c:spPr>
            <c:extLst>
              <c:ext xmlns:c16="http://schemas.microsoft.com/office/drawing/2014/chart" uri="{C3380CC4-5D6E-409C-BE32-E72D297353CC}">
                <c16:uniqueId val="{00000005-9A1B-4D20-B7D9-0B10D11CD318}"/>
              </c:ext>
            </c:extLst>
          </c:dPt>
          <c:dPt>
            <c:idx val="3"/>
            <c:invertIfNegative val="0"/>
            <c:bubble3D val="0"/>
            <c:spPr>
              <a:solidFill>
                <a:srgbClr val="FFFF00"/>
              </a:solidFill>
            </c:spPr>
            <c:extLst>
              <c:ext xmlns:c16="http://schemas.microsoft.com/office/drawing/2014/chart" uri="{C3380CC4-5D6E-409C-BE32-E72D297353CC}">
                <c16:uniqueId val="{00000007-9A1B-4D20-B7D9-0B10D11CD318}"/>
              </c:ext>
            </c:extLst>
          </c:dPt>
          <c:cat>
            <c:strRef>
              <c:f>Лист6!$A$50:$A$53</c:f>
              <c:strCache>
                <c:ptCount val="4"/>
                <c:pt idx="0">
                  <c:v>Девліш Наталя Павлівна</c:v>
                </c:pt>
                <c:pt idx="1">
                  <c:v>Кирпа Олександр Михайлович</c:v>
                </c:pt>
                <c:pt idx="2">
                  <c:v>Лоїк Тамара Василівна </c:v>
                </c:pt>
                <c:pt idx="3">
                  <c:v>Борщенко Анастасія Сергіївна</c:v>
                </c:pt>
              </c:strCache>
            </c:strRef>
          </c:cat>
          <c:val>
            <c:numRef>
              <c:f>Лист6!$B$50:$B$53</c:f>
              <c:numCache>
                <c:formatCode>General</c:formatCode>
                <c:ptCount val="4"/>
                <c:pt idx="0">
                  <c:v>2158</c:v>
                </c:pt>
                <c:pt idx="1">
                  <c:v>1902</c:v>
                </c:pt>
                <c:pt idx="2">
                  <c:v>1793</c:v>
                </c:pt>
                <c:pt idx="3">
                  <c:v>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A1B-4D20-B7D9-0B10D11CD3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5354880"/>
        <c:axId val="15377152"/>
        <c:axId val="0"/>
      </c:bar3DChart>
      <c:catAx>
        <c:axId val="153548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 b="1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5377152"/>
        <c:crosses val="autoZero"/>
        <c:auto val="1"/>
        <c:lblAlgn val="ctr"/>
        <c:lblOffset val="100"/>
        <c:noMultiLvlLbl val="0"/>
      </c:catAx>
      <c:valAx>
        <c:axId val="1537715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5354880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invertIfNegative val="0"/>
          <c:dPt>
            <c:idx val="0"/>
            <c:invertIfNegative val="0"/>
            <c:bubble3D val="0"/>
            <c:spPr>
              <a:solidFill>
                <a:srgbClr val="C00000"/>
              </a:solidFill>
            </c:spPr>
            <c:extLst>
              <c:ext xmlns:c16="http://schemas.microsoft.com/office/drawing/2014/chart" uri="{C3380CC4-5D6E-409C-BE32-E72D297353CC}">
                <c16:uniqueId val="{00000001-14A9-4A40-B953-8D412592E1C5}"/>
              </c:ext>
            </c:extLst>
          </c:dPt>
          <c:dPt>
            <c:idx val="1"/>
            <c:invertIfNegative val="0"/>
            <c:bubble3D val="0"/>
            <c:spPr>
              <a:solidFill>
                <a:srgbClr val="2F20A0"/>
              </a:solidFill>
            </c:spPr>
            <c:extLst>
              <c:ext xmlns:c16="http://schemas.microsoft.com/office/drawing/2014/chart" uri="{C3380CC4-5D6E-409C-BE32-E72D297353CC}">
                <c16:uniqueId val="{00000003-14A9-4A40-B953-8D412592E1C5}"/>
              </c:ext>
            </c:extLst>
          </c:dPt>
          <c:dPt>
            <c:idx val="2"/>
            <c:invertIfNegative val="0"/>
            <c:bubble3D val="0"/>
            <c:spPr>
              <a:solidFill>
                <a:srgbClr val="FF33CC"/>
              </a:solidFill>
            </c:spPr>
            <c:extLst>
              <c:ext xmlns:c16="http://schemas.microsoft.com/office/drawing/2014/chart" uri="{C3380CC4-5D6E-409C-BE32-E72D297353CC}">
                <c16:uniqueId val="{00000005-14A9-4A40-B953-8D412592E1C5}"/>
              </c:ext>
            </c:extLst>
          </c:dPt>
          <c:dPt>
            <c:idx val="3"/>
            <c:invertIfNegative val="0"/>
            <c:bubble3D val="0"/>
            <c:spPr>
              <a:solidFill>
                <a:srgbClr val="EEECE1">
                  <a:lumMod val="50000"/>
                </a:srgbClr>
              </a:solidFill>
            </c:spPr>
            <c:extLst>
              <c:ext xmlns:c16="http://schemas.microsoft.com/office/drawing/2014/chart" uri="{C3380CC4-5D6E-409C-BE32-E72D297353CC}">
                <c16:uniqueId val="{00000007-14A9-4A40-B953-8D412592E1C5}"/>
              </c:ext>
            </c:extLst>
          </c:dPt>
          <c:dPt>
            <c:idx val="4"/>
            <c:invertIfNegative val="0"/>
            <c:bubble3D val="0"/>
            <c:spPr>
              <a:solidFill>
                <a:srgbClr val="FFFF00"/>
              </a:solidFill>
            </c:spPr>
            <c:extLst>
              <c:ext xmlns:c16="http://schemas.microsoft.com/office/drawing/2014/chart" uri="{C3380CC4-5D6E-409C-BE32-E72D297353CC}">
                <c16:uniqueId val="{00000009-14A9-4A40-B953-8D412592E1C5}"/>
              </c:ext>
            </c:extLst>
          </c:dPt>
          <c:dPt>
            <c:idx val="5"/>
            <c:invertIfNegative val="0"/>
            <c:bubble3D val="0"/>
            <c:spPr>
              <a:solidFill>
                <a:srgbClr val="66FF33"/>
              </a:solidFill>
            </c:spPr>
            <c:extLst>
              <c:ext xmlns:c16="http://schemas.microsoft.com/office/drawing/2014/chart" uri="{C3380CC4-5D6E-409C-BE32-E72D297353CC}">
                <c16:uniqueId val="{0000000B-14A9-4A40-B953-8D412592E1C5}"/>
              </c:ext>
            </c:extLst>
          </c:dPt>
          <c:dPt>
            <c:idx val="6"/>
            <c:invertIfNegative val="0"/>
            <c:bubble3D val="0"/>
            <c:spPr>
              <a:solidFill>
                <a:srgbClr val="FF0000"/>
              </a:solidFill>
            </c:spPr>
            <c:extLst>
              <c:ext xmlns:c16="http://schemas.microsoft.com/office/drawing/2014/chart" uri="{C3380CC4-5D6E-409C-BE32-E72D297353CC}">
                <c16:uniqueId val="{0000000D-14A9-4A40-B953-8D412592E1C5}"/>
              </c:ext>
            </c:extLst>
          </c:dPt>
          <c:cat>
            <c:strRef>
              <c:f>Лист6!$A$68:$A$74</c:f>
              <c:strCache>
                <c:ptCount val="7"/>
                <c:pt idx="0">
                  <c:v>оплату енергоносіїв та інших комунальних послуг</c:v>
                </c:pt>
                <c:pt idx="1">
                  <c:v>оплату послуг</c:v>
                </c:pt>
                <c:pt idx="2">
                  <c:v>придбання товарів</c:v>
                </c:pt>
                <c:pt idx="3">
                  <c:v>поточні ремонти</c:v>
                </c:pt>
                <c:pt idx="4">
                  <c:v>субвенція із МБ КНП підприємство «ЦПМСД» </c:v>
                </c:pt>
                <c:pt idx="5">
                  <c:v>субвенція із МБ на кардіографи</c:v>
                </c:pt>
                <c:pt idx="6">
                  <c:v>субвенція із МБ Кіровоградська ЦРЛ</c:v>
                </c:pt>
              </c:strCache>
            </c:strRef>
          </c:cat>
          <c:val>
            <c:numRef>
              <c:f>Лист6!$B$68:$B$74</c:f>
              <c:numCache>
                <c:formatCode>General</c:formatCode>
                <c:ptCount val="7"/>
                <c:pt idx="0">
                  <c:v>384.8</c:v>
                </c:pt>
                <c:pt idx="1">
                  <c:v>147.1</c:v>
                </c:pt>
                <c:pt idx="2">
                  <c:v>89.2</c:v>
                </c:pt>
                <c:pt idx="3">
                  <c:v>120.8</c:v>
                </c:pt>
                <c:pt idx="4">
                  <c:v>446.6</c:v>
                </c:pt>
                <c:pt idx="5">
                  <c:v>247.6</c:v>
                </c:pt>
                <c:pt idx="6">
                  <c:v>550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14A9-4A40-B953-8D412592E1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5425920"/>
        <c:axId val="15427456"/>
        <c:axId val="0"/>
      </c:bar3DChart>
      <c:catAx>
        <c:axId val="1542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ru-UA"/>
          </a:p>
        </c:txPr>
        <c:crossAx val="15427456"/>
        <c:crosses val="autoZero"/>
        <c:auto val="1"/>
        <c:lblAlgn val="ctr"/>
        <c:lblOffset val="100"/>
        <c:noMultiLvlLbl val="0"/>
      </c:catAx>
      <c:valAx>
        <c:axId val="15427456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5425920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  <a:sp3d>
              <a:bevelT w="114300" prst="artDeco"/>
            </a:sp3d>
          </c:spPr>
          <c:dPt>
            <c:idx val="0"/>
            <c:bubble3D val="0"/>
            <c:spPr>
              <a:solidFill>
                <a:srgbClr val="3333FF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1-6194-48D6-B972-DD8F0D65194A}"/>
              </c:ext>
            </c:extLst>
          </c:dPt>
          <c:dPt>
            <c:idx val="1"/>
            <c:bubble3D val="0"/>
            <c:spPr>
              <a:solidFill>
                <a:srgbClr val="FF00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3-6194-48D6-B972-DD8F0D65194A}"/>
              </c:ext>
            </c:extLst>
          </c:dPt>
          <c:dPt>
            <c:idx val="2"/>
            <c:bubble3D val="0"/>
            <c:spPr>
              <a:solidFill>
                <a:srgbClr val="FFFF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5-6194-48D6-B972-DD8F0D65194A}"/>
              </c:ext>
            </c:extLst>
          </c:dPt>
          <c:dPt>
            <c:idx val="3"/>
            <c:bubble3D val="0"/>
            <c:spPr>
              <a:solidFill>
                <a:srgbClr val="00206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7-6194-48D6-B972-DD8F0D65194A}"/>
              </c:ext>
            </c:extLst>
          </c:dPt>
          <c:dPt>
            <c:idx val="4"/>
            <c:bubble3D val="0"/>
            <c:spPr>
              <a:solidFill>
                <a:srgbClr val="FF33CC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9-6194-48D6-B972-DD8F0D65194A}"/>
              </c:ext>
            </c:extLst>
          </c:dPt>
          <c:dPt>
            <c:idx val="5"/>
            <c:bubble3D val="0"/>
            <c:spPr>
              <a:solidFill>
                <a:srgbClr val="FFC000"/>
              </a:solidFill>
              <a:scene3d>
                <a:camera prst="orthographicFront"/>
                <a:lightRig rig="threePt" dir="t"/>
              </a:scene3d>
              <a:sp3d>
                <a:bevelT w="114300" prst="artDeco"/>
              </a:sp3d>
            </c:spPr>
            <c:extLst>
              <c:ext xmlns:c16="http://schemas.microsoft.com/office/drawing/2014/chart" uri="{C3380CC4-5D6E-409C-BE32-E72D297353CC}">
                <c16:uniqueId val="{0000000B-6194-48D6-B972-DD8F0D65194A}"/>
              </c:ext>
            </c:extLst>
          </c:dPt>
          <c:cat>
            <c:strRef>
              <c:f>Лист6!$A$87:$A$92</c:f>
              <c:strCache>
                <c:ptCount val="6"/>
                <c:pt idx="0">
                  <c:v>заклади дошкільної освіти </c:v>
                </c:pt>
                <c:pt idx="1">
                  <c:v>заклади загальної середньої освіти </c:v>
                </c:pt>
                <c:pt idx="2">
                  <c:v>центри культури та дозвілля </c:v>
                </c:pt>
                <c:pt idx="3">
                  <c:v>медичні заклади </c:v>
                </c:pt>
                <c:pt idx="4">
                  <c:v>адміністративні приміщення</c:v>
                </c:pt>
                <c:pt idx="5">
                  <c:v>медичні заклади </c:v>
                </c:pt>
              </c:strCache>
            </c:strRef>
          </c:cat>
          <c:val>
            <c:numRef>
              <c:f>Лист6!$B$87:$B$92</c:f>
              <c:numCache>
                <c:formatCode>General</c:formatCode>
                <c:ptCount val="6"/>
                <c:pt idx="0">
                  <c:v>277.09999999999997</c:v>
                </c:pt>
                <c:pt idx="1">
                  <c:v>483.2</c:v>
                </c:pt>
                <c:pt idx="2">
                  <c:v>17.2</c:v>
                </c:pt>
                <c:pt idx="3">
                  <c:v>4.9000000000000004</c:v>
                </c:pt>
                <c:pt idx="4">
                  <c:v>306.79999999999995</c:v>
                </c:pt>
                <c:pt idx="5">
                  <c:v>258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6194-48D6-B972-DD8F0D6519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200" b="1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ru-UA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5.jpeg"/></Relationships>
</file>

<file path=ppt/drawings/_rels/drawing2.xml.rels><?xml version="1.0" encoding="UTF-8" standalone="yes"?>
<Relationships xmlns="http://schemas.openxmlformats.org/package/2006/relationships"><Relationship Id="rId2" Type="http://schemas.microsoft.com/office/2007/relationships/hdphoto" Target="../media/hdphoto19.wdp"/><Relationship Id="rId1" Type="http://schemas.openxmlformats.org/officeDocument/2006/relationships/image" Target="../media/image97.png"/></Relationships>
</file>

<file path=ppt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8.png"/></Relationships>
</file>

<file path=ppt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0.png"/></Relationships>
</file>

<file path=ppt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2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0.40445</cdr:x>
      <cdr:y>0.80276</cdr:y>
    </cdr:from>
    <cdr:to>
      <cdr:x>0.66099</cdr:x>
      <cdr:y>1</cdr:y>
    </cdr:to>
    <cdr:pic>
      <cdr:nvPicPr>
        <cdr:cNvPr id="2" name="Picture 3">
          <a:extLst xmlns:a="http://schemas.openxmlformats.org/drawingml/2006/main">
            <a:ext uri="{FF2B5EF4-FFF2-40B4-BE49-F238E27FC236}">
              <a16:creationId xmlns:a16="http://schemas.microsoft.com/office/drawing/2014/main" id="{95974972-6709-48EA-ADCC-8AFC4ED86F8C}"/>
            </a:ext>
          </a:extLst>
        </cdr:cNvPr>
        <cdr:cNvPicPr>
          <a:picLocks xmlns:a="http://schemas.openxmlformats.org/drawingml/2006/main" noChangeAspect="1" noChangeArrowheads="1"/>
        </cdr:cNvPicPr>
      </cdr:nvPicPr>
      <cdr:blipFill>
        <a:blip xmlns:a="http://schemas.openxmlformats.org/drawingml/2006/main"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xmlns:a="http://schemas.openxmlformats.org/drawingml/2006/main"/>
        <a:stretch xmlns:a="http://schemas.openxmlformats.org/drawingml/2006/main">
          <a:fillRect/>
        </a:stretch>
      </cdr:blipFill>
      <cdr:spPr bwMode="auto">
        <a:xfrm xmlns:a="http://schemas.openxmlformats.org/drawingml/2006/main">
          <a:off x="3178622" y="4508809"/>
          <a:ext cx="2016224" cy="110781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ffectLst xmlns:a="http://schemas.openxmlformats.org/drawingml/2006/main">
          <a:outerShdw dist="35921" dir="2700000" algn="ctr" rotWithShape="0">
            <a:schemeClr val="bg2"/>
          </a:outerShdw>
          <a:softEdge rad="63500"/>
        </a:effectLst>
        <a:scene3d xmlns:a="http://schemas.openxmlformats.org/drawingml/2006/main">
          <a:camera prst="orthographicFront"/>
          <a:lightRig rig="threePt" dir="t"/>
        </a:scene3d>
        <a:sp3d xmlns:a="http://schemas.openxmlformats.org/drawingml/2006/main">
          <a:bevelT prst="angle"/>
        </a:sp3d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chemeClr val="tx1"/>
              </a:solidFill>
              <a:miter lim="800000"/>
              <a:headEnd/>
              <a:tailEnd/>
            </a14:hiddenLine>
          </a:ext>
        </a:extLst>
      </cdr:spPr>
    </cdr:pic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0.84858</cdr:x>
      <cdr:y>0.74359</cdr:y>
    </cdr:from>
    <cdr:to>
      <cdr:x>1</cdr:x>
      <cdr:y>1</cdr:y>
    </cdr:to>
    <cdr:pic>
      <cdr:nvPicPr>
        <cdr:cNvPr id="3" name="chart">
          <a:extLst xmlns:a="http://schemas.openxmlformats.org/drawingml/2006/main">
            <a:ext uri="{FF2B5EF4-FFF2-40B4-BE49-F238E27FC236}">
              <a16:creationId xmlns:a16="http://schemas.microsoft.com/office/drawing/2014/main" id="{B6A24643-DC39-43FC-A66C-7877B3E2538F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>
          <a:extLst>
            <a:ext uri="{BEBA8EAE-BF5A-486C-A8C5-ECC9F3942E4B}">
              <a14:imgProps xmlns:a14="http://schemas.microsoft.com/office/drawing/2010/main">
                <a14:imgLayer r:embed="rId2">
                  <a14:imgEffect>
                    <a14:backgroundRemoval t="3542" b="86875" l="9924" r="89822">
                      <a14:foregroundMark x1="33588" y1="8958" x2="33588" y2="8958"/>
                      <a14:foregroundMark x1="36132" y1="6458" x2="36132" y2="6458"/>
                    </a14:backgroundRemoval>
                  </a14:imgEffect>
                </a14:imgLayer>
              </a14:imgProps>
            </a:ext>
          </a:extLst>
        </a:blip>
        <a:stretch xmlns:a="http://schemas.openxmlformats.org/drawingml/2006/main">
          <a:fillRect/>
        </a:stretch>
      </cdr:blipFill>
      <cdr:spPr>
        <a:xfrm xmlns:a="http://schemas.openxmlformats.org/drawingml/2006/main">
          <a:off x="6608003" y="4176464"/>
          <a:ext cx="1179131" cy="1440160"/>
        </a:xfrm>
        <a:prstGeom xmlns:a="http://schemas.openxmlformats.org/drawingml/2006/main" prst="rect">
          <a:avLst/>
        </a:prstGeom>
      </cdr:spPr>
    </cdr:pic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0.40003</cdr:x>
      <cdr:y>0.07102</cdr:y>
    </cdr:from>
    <cdr:to>
      <cdr:x>0.97784</cdr:x>
      <cdr:y>0.76581</cdr:y>
    </cdr:to>
    <cdr:pic>
      <cdr:nvPicPr>
        <cdr:cNvPr id="2" name="chart">
          <a:extLst xmlns:a="http://schemas.openxmlformats.org/drawingml/2006/main">
            <a:ext uri="{FF2B5EF4-FFF2-40B4-BE49-F238E27FC236}">
              <a16:creationId xmlns:a16="http://schemas.microsoft.com/office/drawing/2014/main" id="{C8089CB4-F4B7-4BCD-8B98-02F81347BCD6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3240360" y="414908"/>
          <a:ext cx="4680520" cy="4059079"/>
        </a:xfrm>
        <a:prstGeom xmlns:a="http://schemas.openxmlformats.org/drawingml/2006/main" prst="rect">
          <a:avLst/>
        </a:prstGeom>
        <a:effectLst xmlns:a="http://schemas.openxmlformats.org/drawingml/2006/main">
          <a:softEdge rad="63500"/>
        </a:effectLst>
      </cdr:spPr>
    </cdr:pic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0.66671</cdr:x>
      <cdr:y>0.65289</cdr:y>
    </cdr:from>
    <cdr:to>
      <cdr:x>0.94228</cdr:x>
      <cdr:y>0.95802</cdr:y>
    </cdr:to>
    <cdr:pic>
      <cdr:nvPicPr>
        <cdr:cNvPr id="2" name="chart">
          <a:extLst xmlns:a="http://schemas.openxmlformats.org/drawingml/2006/main">
            <a:ext uri="{FF2B5EF4-FFF2-40B4-BE49-F238E27FC236}">
              <a16:creationId xmlns:a16="http://schemas.microsoft.com/office/drawing/2014/main" id="{04D548D2-875B-4E34-830F-F23CB56C1151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5400600" y="3784138"/>
          <a:ext cx="2232248" cy="1768500"/>
        </a:xfrm>
        <a:prstGeom xmlns:a="http://schemas.openxmlformats.org/drawingml/2006/main" prst="rect">
          <a:avLst/>
        </a:prstGeom>
        <a:scene3d xmlns:a="http://schemas.openxmlformats.org/drawingml/2006/main">
          <a:camera prst="orthographicFront"/>
          <a:lightRig rig="threePt" dir="t"/>
        </a:scene3d>
        <a:sp3d xmlns:a="http://schemas.openxmlformats.org/drawingml/2006/main">
          <a:bevelT prst="angle"/>
        </a:sp3d>
      </cdr:spPr>
    </cdr:pic>
  </cdr:relSizeAnchor>
</c:userShapes>
</file>

<file path=ppt/drawings/drawing5.xml><?xml version="1.0" encoding="utf-8"?>
<c:userShapes xmlns:c="http://schemas.openxmlformats.org/drawingml/2006/chart">
  <cdr:relSizeAnchor xmlns:cdr="http://schemas.openxmlformats.org/drawingml/2006/chartDrawing">
    <cdr:from>
      <cdr:x>0.5037</cdr:x>
      <cdr:y>0.10525</cdr:y>
    </cdr:from>
    <cdr:to>
      <cdr:x>1</cdr:x>
      <cdr:y>0.42144</cdr:y>
    </cdr:to>
    <cdr:pic>
      <cdr:nvPicPr>
        <cdr:cNvPr id="4" name="chart">
          <a:extLst xmlns:a="http://schemas.openxmlformats.org/drawingml/2006/main">
            <a:ext uri="{FF2B5EF4-FFF2-40B4-BE49-F238E27FC236}">
              <a16:creationId xmlns:a16="http://schemas.microsoft.com/office/drawing/2014/main" id="{F5CCA73B-C3FB-4255-AB13-25E4458AC8C3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4896544" y="791839"/>
          <a:ext cx="4824536" cy="2378769"/>
        </a:xfrm>
        <a:prstGeom xmlns:a="http://schemas.openxmlformats.org/drawingml/2006/main" prst="rect">
          <a:avLst/>
        </a:prstGeom>
      </cdr:spPr>
    </cdr:pic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554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6586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4345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157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9899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60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6622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1703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3670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2685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959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29.04.2026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29.04.2026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854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png"/><Relationship Id="rId10" Type="http://schemas.openxmlformats.org/officeDocument/2006/relationships/image" Target="../media/image19.jpeg"/><Relationship Id="rId4" Type="http://schemas.openxmlformats.org/officeDocument/2006/relationships/image" Target="../media/image13.png"/><Relationship Id="rId9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0.jpe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7.png"/><Relationship Id="rId7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5.wdp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43.png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12" Type="http://schemas.openxmlformats.org/officeDocument/2006/relationships/image" Target="../media/image4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11" Type="http://schemas.microsoft.com/office/2007/relationships/hdphoto" Target="../media/hdphoto9.wdp"/><Relationship Id="rId5" Type="http://schemas.openxmlformats.org/officeDocument/2006/relationships/image" Target="../media/image37.png"/><Relationship Id="rId10" Type="http://schemas.openxmlformats.org/officeDocument/2006/relationships/image" Target="../media/image41.png"/><Relationship Id="rId4" Type="http://schemas.microsoft.com/office/2007/relationships/hdphoto" Target="../media/hdphoto7.wdp"/><Relationship Id="rId9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5.png"/><Relationship Id="rId18" Type="http://schemas.microsoft.com/office/2007/relationships/hdphoto" Target="../media/hdphoto14.wdp"/><Relationship Id="rId3" Type="http://schemas.openxmlformats.org/officeDocument/2006/relationships/image" Target="../media/image48.png"/><Relationship Id="rId21" Type="http://schemas.openxmlformats.org/officeDocument/2006/relationships/image" Target="../media/image61.png"/><Relationship Id="rId7" Type="http://schemas.microsoft.com/office/2007/relationships/hdphoto" Target="../media/hdphoto11.wdp"/><Relationship Id="rId12" Type="http://schemas.openxmlformats.org/officeDocument/2006/relationships/image" Target="../media/image54.png"/><Relationship Id="rId17" Type="http://schemas.openxmlformats.org/officeDocument/2006/relationships/image" Target="../media/image58.png"/><Relationship Id="rId2" Type="http://schemas.openxmlformats.org/officeDocument/2006/relationships/image" Target="../media/image4.png"/><Relationship Id="rId16" Type="http://schemas.openxmlformats.org/officeDocument/2006/relationships/image" Target="../media/image57.jpeg"/><Relationship Id="rId20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3.png"/><Relationship Id="rId5" Type="http://schemas.openxmlformats.org/officeDocument/2006/relationships/image" Target="../media/image49.png"/><Relationship Id="rId15" Type="http://schemas.openxmlformats.org/officeDocument/2006/relationships/image" Target="../media/image56.png"/><Relationship Id="rId10" Type="http://schemas.openxmlformats.org/officeDocument/2006/relationships/image" Target="../media/image52.jpeg"/><Relationship Id="rId19" Type="http://schemas.openxmlformats.org/officeDocument/2006/relationships/image" Target="../media/image59.jpeg"/><Relationship Id="rId4" Type="http://schemas.microsoft.com/office/2007/relationships/hdphoto" Target="../media/hdphoto10.wdp"/><Relationship Id="rId9" Type="http://schemas.microsoft.com/office/2007/relationships/hdphoto" Target="../media/hdphoto12.wdp"/><Relationship Id="rId14" Type="http://schemas.microsoft.com/office/2007/relationships/hdphoto" Target="../media/hdphoto13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5" Type="http://schemas.openxmlformats.org/officeDocument/2006/relationships/image" Target="../media/image64.png"/><Relationship Id="rId4" Type="http://schemas.microsoft.com/office/2007/relationships/hdphoto" Target="../media/hdphoto15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1.xml"/><Relationship Id="rId4" Type="http://schemas.openxmlformats.org/officeDocument/2006/relationships/image" Target="../media/image6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10" Type="http://schemas.openxmlformats.org/officeDocument/2006/relationships/image" Target="../media/image80.png"/><Relationship Id="rId4" Type="http://schemas.openxmlformats.org/officeDocument/2006/relationships/image" Target="../media/image74.png"/><Relationship Id="rId9" Type="http://schemas.openxmlformats.org/officeDocument/2006/relationships/image" Target="../media/image7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chart" Target="../charts/chart4.xml"/><Relationship Id="rId7" Type="http://schemas.openxmlformats.org/officeDocument/2006/relationships/image" Target="../media/image8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1.png"/><Relationship Id="rId4" Type="http://schemas.microsoft.com/office/2007/relationships/hdphoto" Target="../media/hdphoto17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microsoft.com/office/2007/relationships/hdphoto" Target="../media/hdphoto18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3" Type="http://schemas.openxmlformats.org/officeDocument/2006/relationships/image" Target="../media/image100.jpeg"/><Relationship Id="rId7" Type="http://schemas.openxmlformats.org/officeDocument/2006/relationships/image" Target="../media/image10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3.jpeg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Relationship Id="rId9" Type="http://schemas.openxmlformats.org/officeDocument/2006/relationships/image" Target="../media/image106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hdphoto" Target="../media/hdphoto22.wdp"/><Relationship Id="rId13" Type="http://schemas.openxmlformats.org/officeDocument/2006/relationships/image" Target="../media/image113.png"/><Relationship Id="rId3" Type="http://schemas.openxmlformats.org/officeDocument/2006/relationships/image" Target="../media/image107.png"/><Relationship Id="rId7" Type="http://schemas.openxmlformats.org/officeDocument/2006/relationships/image" Target="../media/image109.png"/><Relationship Id="rId12" Type="http://schemas.openxmlformats.org/officeDocument/2006/relationships/image" Target="../media/image112.png"/><Relationship Id="rId17" Type="http://schemas.openxmlformats.org/officeDocument/2006/relationships/image" Target="../media/image117.png"/><Relationship Id="rId2" Type="http://schemas.openxmlformats.org/officeDocument/2006/relationships/image" Target="../media/image4.png"/><Relationship Id="rId16" Type="http://schemas.openxmlformats.org/officeDocument/2006/relationships/image" Target="../media/image11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1.wdp"/><Relationship Id="rId11" Type="http://schemas.microsoft.com/office/2007/relationships/hdphoto" Target="../media/hdphoto23.wdp"/><Relationship Id="rId5" Type="http://schemas.openxmlformats.org/officeDocument/2006/relationships/image" Target="../media/image108.png"/><Relationship Id="rId15" Type="http://schemas.openxmlformats.org/officeDocument/2006/relationships/image" Target="../media/image115.png"/><Relationship Id="rId10" Type="http://schemas.openxmlformats.org/officeDocument/2006/relationships/image" Target="../media/image111.png"/><Relationship Id="rId4" Type="http://schemas.microsoft.com/office/2007/relationships/hdphoto" Target="../media/hdphoto20.wdp"/><Relationship Id="rId9" Type="http://schemas.openxmlformats.org/officeDocument/2006/relationships/image" Target="../media/image110.png"/><Relationship Id="rId14" Type="http://schemas.openxmlformats.org/officeDocument/2006/relationships/image" Target="../media/image11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jpeg"/><Relationship Id="rId3" Type="http://schemas.openxmlformats.org/officeDocument/2006/relationships/image" Target="../media/image120.png"/><Relationship Id="rId7" Type="http://schemas.openxmlformats.org/officeDocument/2006/relationships/image" Target="../media/image124.jpeg"/><Relationship Id="rId12" Type="http://schemas.openxmlformats.org/officeDocument/2006/relationships/image" Target="../media/image12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3.png"/><Relationship Id="rId11" Type="http://schemas.openxmlformats.org/officeDocument/2006/relationships/image" Target="../media/image128.png"/><Relationship Id="rId5" Type="http://schemas.openxmlformats.org/officeDocument/2006/relationships/image" Target="../media/image122.png"/><Relationship Id="rId10" Type="http://schemas.openxmlformats.org/officeDocument/2006/relationships/image" Target="../media/image127.jpeg"/><Relationship Id="rId4" Type="http://schemas.openxmlformats.org/officeDocument/2006/relationships/image" Target="../media/image121.jpeg"/><Relationship Id="rId9" Type="http://schemas.openxmlformats.org/officeDocument/2006/relationships/image" Target="../media/image126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3" Type="http://schemas.openxmlformats.org/officeDocument/2006/relationships/image" Target="../media/image130.jpeg"/><Relationship Id="rId7" Type="http://schemas.openxmlformats.org/officeDocument/2006/relationships/image" Target="../media/image13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3.jpeg"/><Relationship Id="rId5" Type="http://schemas.openxmlformats.org/officeDocument/2006/relationships/image" Target="../media/image132.png"/><Relationship Id="rId4" Type="http://schemas.openxmlformats.org/officeDocument/2006/relationships/image" Target="../media/image13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png"/><Relationship Id="rId13" Type="http://schemas.openxmlformats.org/officeDocument/2006/relationships/image" Target="../media/image146.png"/><Relationship Id="rId3" Type="http://schemas.openxmlformats.org/officeDocument/2006/relationships/image" Target="../media/image136.png"/><Relationship Id="rId7" Type="http://schemas.openxmlformats.org/officeDocument/2006/relationships/image" Target="../media/image140.png"/><Relationship Id="rId12" Type="http://schemas.openxmlformats.org/officeDocument/2006/relationships/image" Target="../media/image145.jpeg"/><Relationship Id="rId2" Type="http://schemas.openxmlformats.org/officeDocument/2006/relationships/image" Target="../media/image4.png"/><Relationship Id="rId16" Type="http://schemas.openxmlformats.org/officeDocument/2006/relationships/image" Target="../media/image1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9.jpeg"/><Relationship Id="rId11" Type="http://schemas.openxmlformats.org/officeDocument/2006/relationships/image" Target="../media/image144.png"/><Relationship Id="rId5" Type="http://schemas.openxmlformats.org/officeDocument/2006/relationships/image" Target="../media/image138.png"/><Relationship Id="rId15" Type="http://schemas.openxmlformats.org/officeDocument/2006/relationships/image" Target="../media/image148.png"/><Relationship Id="rId10" Type="http://schemas.openxmlformats.org/officeDocument/2006/relationships/image" Target="../media/image143.png"/><Relationship Id="rId4" Type="http://schemas.openxmlformats.org/officeDocument/2006/relationships/image" Target="../media/image137.png"/><Relationship Id="rId9" Type="http://schemas.openxmlformats.org/officeDocument/2006/relationships/image" Target="../media/image142.png"/><Relationship Id="rId14" Type="http://schemas.openxmlformats.org/officeDocument/2006/relationships/image" Target="../media/image14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hdphoto" Target="../media/hdphoto25.wdp"/><Relationship Id="rId3" Type="http://schemas.openxmlformats.org/officeDocument/2006/relationships/image" Target="../media/image152.png"/><Relationship Id="rId7" Type="http://schemas.openxmlformats.org/officeDocument/2006/relationships/image" Target="../media/image15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4.wdp"/><Relationship Id="rId5" Type="http://schemas.openxmlformats.org/officeDocument/2006/relationships/image" Target="../media/image154.png"/><Relationship Id="rId10" Type="http://schemas.openxmlformats.org/officeDocument/2006/relationships/image" Target="../media/image157.png"/><Relationship Id="rId4" Type="http://schemas.openxmlformats.org/officeDocument/2006/relationships/image" Target="../media/image153.png"/><Relationship Id="rId9" Type="http://schemas.openxmlformats.org/officeDocument/2006/relationships/image" Target="../media/image156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2.png"/><Relationship Id="rId3" Type="http://schemas.openxmlformats.org/officeDocument/2006/relationships/image" Target="../media/image158.png"/><Relationship Id="rId7" Type="http://schemas.openxmlformats.org/officeDocument/2006/relationships/image" Target="../media/image16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6.wdp"/><Relationship Id="rId5" Type="http://schemas.openxmlformats.org/officeDocument/2006/relationships/image" Target="../media/image160.png"/><Relationship Id="rId10" Type="http://schemas.openxmlformats.org/officeDocument/2006/relationships/image" Target="../media/image164.png"/><Relationship Id="rId4" Type="http://schemas.openxmlformats.org/officeDocument/2006/relationships/image" Target="../media/image159.png"/><Relationship Id="rId9" Type="http://schemas.openxmlformats.org/officeDocument/2006/relationships/image" Target="../media/image16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8.png"/><Relationship Id="rId3" Type="http://schemas.openxmlformats.org/officeDocument/2006/relationships/image" Target="../media/image165.png"/><Relationship Id="rId7" Type="http://schemas.openxmlformats.org/officeDocument/2006/relationships/image" Target="../media/image16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3.png"/><Relationship Id="rId5" Type="http://schemas.microsoft.com/office/2007/relationships/hdphoto" Target="../media/hdphoto27.wdp"/><Relationship Id="rId4" Type="http://schemas.openxmlformats.org/officeDocument/2006/relationships/image" Target="../media/image16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2.png"/><Relationship Id="rId5" Type="http://schemas.openxmlformats.org/officeDocument/2006/relationships/image" Target="../media/image171.jpeg"/><Relationship Id="rId4" Type="http://schemas.openxmlformats.org/officeDocument/2006/relationships/image" Target="../media/image170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6.png"/><Relationship Id="rId5" Type="http://schemas.openxmlformats.org/officeDocument/2006/relationships/image" Target="../media/image175.png"/><Relationship Id="rId4" Type="http://schemas.openxmlformats.org/officeDocument/2006/relationships/image" Target="../media/image17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png"/><Relationship Id="rId5" Type="http://schemas.openxmlformats.org/officeDocument/2006/relationships/image" Target="../media/image179.jpg"/><Relationship Id="rId4" Type="http://schemas.openxmlformats.org/officeDocument/2006/relationships/image" Target="../media/image178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7" Type="http://schemas.openxmlformats.org/officeDocument/2006/relationships/image" Target="../media/image18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4.jpeg"/><Relationship Id="rId5" Type="http://schemas.openxmlformats.org/officeDocument/2006/relationships/image" Target="../media/image183.jpeg"/><Relationship Id="rId4" Type="http://schemas.openxmlformats.org/officeDocument/2006/relationships/image" Target="../media/image182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hdphoto" Target="../media/hdphoto30.wdp"/><Relationship Id="rId13" Type="http://schemas.openxmlformats.org/officeDocument/2006/relationships/image" Target="../media/image191.png"/><Relationship Id="rId3" Type="http://schemas.openxmlformats.org/officeDocument/2006/relationships/image" Target="../media/image186.png"/><Relationship Id="rId7" Type="http://schemas.openxmlformats.org/officeDocument/2006/relationships/image" Target="../media/image188.png"/><Relationship Id="rId12" Type="http://schemas.microsoft.com/office/2007/relationships/hdphoto" Target="../media/hdphoto32.wdp"/><Relationship Id="rId2" Type="http://schemas.openxmlformats.org/officeDocument/2006/relationships/image" Target="../media/image4.png"/><Relationship Id="rId16" Type="http://schemas.microsoft.com/office/2007/relationships/hdphoto" Target="../media/hdphoto3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9.wdp"/><Relationship Id="rId11" Type="http://schemas.openxmlformats.org/officeDocument/2006/relationships/image" Target="../media/image190.png"/><Relationship Id="rId5" Type="http://schemas.openxmlformats.org/officeDocument/2006/relationships/image" Target="../media/image187.png"/><Relationship Id="rId15" Type="http://schemas.openxmlformats.org/officeDocument/2006/relationships/image" Target="../media/image192.png"/><Relationship Id="rId10" Type="http://schemas.microsoft.com/office/2007/relationships/hdphoto" Target="../media/hdphoto31.wdp"/><Relationship Id="rId4" Type="http://schemas.microsoft.com/office/2007/relationships/hdphoto" Target="../media/hdphoto28.wdp"/><Relationship Id="rId9" Type="http://schemas.openxmlformats.org/officeDocument/2006/relationships/image" Target="../media/image189.png"/><Relationship Id="rId14" Type="http://schemas.microsoft.com/office/2007/relationships/hdphoto" Target="../media/hdphoto33.wdp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png"/><Relationship Id="rId13" Type="http://schemas.microsoft.com/office/2007/relationships/hdphoto" Target="../media/hdphoto39.wdp"/><Relationship Id="rId3" Type="http://schemas.openxmlformats.org/officeDocument/2006/relationships/image" Target="../media/image193.png"/><Relationship Id="rId7" Type="http://schemas.openxmlformats.org/officeDocument/2006/relationships/image" Target="../media/image195.png"/><Relationship Id="rId12" Type="http://schemas.openxmlformats.org/officeDocument/2006/relationships/image" Target="../media/image19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6.wdp"/><Relationship Id="rId11" Type="http://schemas.microsoft.com/office/2007/relationships/hdphoto" Target="../media/hdphoto38.wdp"/><Relationship Id="rId5" Type="http://schemas.openxmlformats.org/officeDocument/2006/relationships/image" Target="../media/image194.png"/><Relationship Id="rId15" Type="http://schemas.microsoft.com/office/2007/relationships/hdphoto" Target="../media/hdphoto40.wdp"/><Relationship Id="rId10" Type="http://schemas.openxmlformats.org/officeDocument/2006/relationships/image" Target="../media/image197.png"/><Relationship Id="rId4" Type="http://schemas.microsoft.com/office/2007/relationships/hdphoto" Target="../media/hdphoto35.wdp"/><Relationship Id="rId9" Type="http://schemas.microsoft.com/office/2007/relationships/hdphoto" Target="../media/hdphoto37.wdp"/><Relationship Id="rId14" Type="http://schemas.openxmlformats.org/officeDocument/2006/relationships/image" Target="../media/image199.png"/></Relationships>
</file>

<file path=ppt/slides/_rels/slide51.xml.rels><?xml version="1.0" encoding="UTF-8" standalone="yes"?>
<Relationships xmlns="http://schemas.openxmlformats.org/package/2006/relationships"><Relationship Id="rId8" Type="http://schemas.microsoft.com/office/2007/relationships/hdphoto" Target="../media/hdphoto43.wdp"/><Relationship Id="rId13" Type="http://schemas.openxmlformats.org/officeDocument/2006/relationships/image" Target="../media/image205.png"/><Relationship Id="rId18" Type="http://schemas.microsoft.com/office/2007/relationships/hdphoto" Target="../media/hdphoto48.wdp"/><Relationship Id="rId3" Type="http://schemas.openxmlformats.org/officeDocument/2006/relationships/image" Target="../media/image200.png"/><Relationship Id="rId7" Type="http://schemas.openxmlformats.org/officeDocument/2006/relationships/image" Target="../media/image202.png"/><Relationship Id="rId12" Type="http://schemas.microsoft.com/office/2007/relationships/hdphoto" Target="../media/hdphoto45.wdp"/><Relationship Id="rId17" Type="http://schemas.openxmlformats.org/officeDocument/2006/relationships/image" Target="../media/image207.png"/><Relationship Id="rId2" Type="http://schemas.openxmlformats.org/officeDocument/2006/relationships/image" Target="../media/image4.png"/><Relationship Id="rId16" Type="http://schemas.microsoft.com/office/2007/relationships/hdphoto" Target="../media/hdphoto4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2.wdp"/><Relationship Id="rId11" Type="http://schemas.openxmlformats.org/officeDocument/2006/relationships/image" Target="../media/image204.png"/><Relationship Id="rId5" Type="http://schemas.openxmlformats.org/officeDocument/2006/relationships/image" Target="../media/image201.png"/><Relationship Id="rId15" Type="http://schemas.openxmlformats.org/officeDocument/2006/relationships/image" Target="../media/image206.png"/><Relationship Id="rId10" Type="http://schemas.microsoft.com/office/2007/relationships/hdphoto" Target="../media/hdphoto44.wdp"/><Relationship Id="rId4" Type="http://schemas.microsoft.com/office/2007/relationships/hdphoto" Target="../media/hdphoto41.wdp"/><Relationship Id="rId9" Type="http://schemas.openxmlformats.org/officeDocument/2006/relationships/image" Target="../media/image203.png"/><Relationship Id="rId14" Type="http://schemas.microsoft.com/office/2007/relationships/hdphoto" Target="../media/hdphoto46.wdp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jpeg"/><Relationship Id="rId13" Type="http://schemas.microsoft.com/office/2007/relationships/hdphoto" Target="../media/hdphoto50.wdp"/><Relationship Id="rId3" Type="http://schemas.openxmlformats.org/officeDocument/2006/relationships/image" Target="../media/image208.jpeg"/><Relationship Id="rId7" Type="http://schemas.openxmlformats.org/officeDocument/2006/relationships/image" Target="../media/image211.jpeg"/><Relationship Id="rId12" Type="http://schemas.openxmlformats.org/officeDocument/2006/relationships/image" Target="../media/image2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9.wdp"/><Relationship Id="rId11" Type="http://schemas.openxmlformats.org/officeDocument/2006/relationships/image" Target="../media/image215.jpeg"/><Relationship Id="rId5" Type="http://schemas.openxmlformats.org/officeDocument/2006/relationships/image" Target="../media/image210.png"/><Relationship Id="rId15" Type="http://schemas.openxmlformats.org/officeDocument/2006/relationships/image" Target="../media/image218.png"/><Relationship Id="rId10" Type="http://schemas.openxmlformats.org/officeDocument/2006/relationships/image" Target="../media/image214.jpeg"/><Relationship Id="rId4" Type="http://schemas.openxmlformats.org/officeDocument/2006/relationships/image" Target="../media/image209.jpeg"/><Relationship Id="rId9" Type="http://schemas.openxmlformats.org/officeDocument/2006/relationships/image" Target="../media/image213.jpeg"/><Relationship Id="rId14" Type="http://schemas.openxmlformats.org/officeDocument/2006/relationships/image" Target="../media/image217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4.png"/><Relationship Id="rId3" Type="http://schemas.openxmlformats.org/officeDocument/2006/relationships/image" Target="../media/image4.png"/><Relationship Id="rId7" Type="http://schemas.openxmlformats.org/officeDocument/2006/relationships/image" Target="../media/image223.png"/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2.png"/><Relationship Id="rId5" Type="http://schemas.openxmlformats.org/officeDocument/2006/relationships/image" Target="../media/image221.png"/><Relationship Id="rId4" Type="http://schemas.openxmlformats.org/officeDocument/2006/relationships/image" Target="../media/image220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7" Type="http://schemas.openxmlformats.org/officeDocument/2006/relationships/image" Target="../media/image22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8.png"/><Relationship Id="rId5" Type="http://schemas.openxmlformats.org/officeDocument/2006/relationships/image" Target="../media/image227.jpeg"/><Relationship Id="rId4" Type="http://schemas.openxmlformats.org/officeDocument/2006/relationships/image" Target="../media/image226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3.png"/><Relationship Id="rId5" Type="http://schemas.openxmlformats.org/officeDocument/2006/relationships/image" Target="../media/image232.png"/><Relationship Id="rId4" Type="http://schemas.openxmlformats.org/officeDocument/2006/relationships/image" Target="../media/image23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7.jpeg"/><Relationship Id="rId5" Type="http://schemas.openxmlformats.org/officeDocument/2006/relationships/image" Target="../media/image236.png"/><Relationship Id="rId4" Type="http://schemas.openxmlformats.org/officeDocument/2006/relationships/image" Target="../media/image235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7" Type="http://schemas.openxmlformats.org/officeDocument/2006/relationships/image" Target="../media/image24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1.jpeg"/><Relationship Id="rId5" Type="http://schemas.openxmlformats.org/officeDocument/2006/relationships/image" Target="../media/image240.jpeg"/><Relationship Id="rId4" Type="http://schemas.openxmlformats.org/officeDocument/2006/relationships/image" Target="../media/image239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7" Type="http://schemas.openxmlformats.org/officeDocument/2006/relationships/image" Target="../media/image24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6.jpeg"/><Relationship Id="rId5" Type="http://schemas.openxmlformats.org/officeDocument/2006/relationships/image" Target="../media/image245.png"/><Relationship Id="rId4" Type="http://schemas.openxmlformats.org/officeDocument/2006/relationships/image" Target="../media/image244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image" Target="../media/image24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6.png"/><Relationship Id="rId3" Type="http://schemas.openxmlformats.org/officeDocument/2006/relationships/image" Target="../media/image251.jpeg"/><Relationship Id="rId7" Type="http://schemas.openxmlformats.org/officeDocument/2006/relationships/image" Target="../media/image25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4.png"/><Relationship Id="rId5" Type="http://schemas.openxmlformats.org/officeDocument/2006/relationships/image" Target="../media/image253.jpeg"/><Relationship Id="rId4" Type="http://schemas.openxmlformats.org/officeDocument/2006/relationships/image" Target="../media/image252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9.png"/><Relationship Id="rId4" Type="http://schemas.openxmlformats.org/officeDocument/2006/relationships/image" Target="../media/image25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8" Type="http://schemas.microsoft.com/office/2007/relationships/hdphoto" Target="../media/hdphoto52.wdp"/><Relationship Id="rId3" Type="http://schemas.openxmlformats.org/officeDocument/2006/relationships/image" Target="../media/image263.png"/><Relationship Id="rId7" Type="http://schemas.openxmlformats.org/officeDocument/2006/relationships/image" Target="../media/image266.png"/><Relationship Id="rId12" Type="http://schemas.microsoft.com/office/2007/relationships/hdphoto" Target="../media/hdphoto5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5.png"/><Relationship Id="rId11" Type="http://schemas.openxmlformats.org/officeDocument/2006/relationships/image" Target="../media/image268.png"/><Relationship Id="rId5" Type="http://schemas.openxmlformats.org/officeDocument/2006/relationships/image" Target="../media/image264.png"/><Relationship Id="rId10" Type="http://schemas.microsoft.com/office/2007/relationships/hdphoto" Target="../media/hdphoto53.wdp"/><Relationship Id="rId4" Type="http://schemas.microsoft.com/office/2007/relationships/hdphoto" Target="../media/hdphoto51.wdp"/><Relationship Id="rId9" Type="http://schemas.openxmlformats.org/officeDocument/2006/relationships/image" Target="../media/image267.pn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4.png"/><Relationship Id="rId3" Type="http://schemas.openxmlformats.org/officeDocument/2006/relationships/image" Target="../media/image269.jpeg"/><Relationship Id="rId7" Type="http://schemas.openxmlformats.org/officeDocument/2006/relationships/image" Target="../media/image27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2.png"/><Relationship Id="rId5" Type="http://schemas.openxmlformats.org/officeDocument/2006/relationships/image" Target="../media/image271.png"/><Relationship Id="rId4" Type="http://schemas.openxmlformats.org/officeDocument/2006/relationships/image" Target="../media/image270.png"/><Relationship Id="rId9" Type="http://schemas.openxmlformats.org/officeDocument/2006/relationships/image" Target="../media/image275.jpe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1.png"/><Relationship Id="rId3" Type="http://schemas.openxmlformats.org/officeDocument/2006/relationships/image" Target="../media/image276.jpeg"/><Relationship Id="rId7" Type="http://schemas.openxmlformats.org/officeDocument/2006/relationships/image" Target="../media/image28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9.jpeg"/><Relationship Id="rId5" Type="http://schemas.openxmlformats.org/officeDocument/2006/relationships/image" Target="../media/image278.jpeg"/><Relationship Id="rId4" Type="http://schemas.openxmlformats.org/officeDocument/2006/relationships/image" Target="../media/image277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4.png"/><Relationship Id="rId5" Type="http://schemas.microsoft.com/office/2007/relationships/hdphoto" Target="../media/hdphoto55.wdp"/><Relationship Id="rId4" Type="http://schemas.openxmlformats.org/officeDocument/2006/relationships/image" Target="../media/image283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png"/><Relationship Id="rId7" Type="http://schemas.openxmlformats.org/officeDocument/2006/relationships/image" Target="../media/image28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7.wdp"/><Relationship Id="rId5" Type="http://schemas.openxmlformats.org/officeDocument/2006/relationships/image" Target="../media/image286.png"/><Relationship Id="rId4" Type="http://schemas.microsoft.com/office/2007/relationships/hdphoto" Target="../media/hdphoto56.wdp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9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.png"/><Relationship Id="rId3" Type="http://schemas.openxmlformats.org/officeDocument/2006/relationships/image" Target="../media/image290.png"/><Relationship Id="rId7" Type="http://schemas.openxmlformats.org/officeDocument/2006/relationships/image" Target="../media/image29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2.png"/><Relationship Id="rId11" Type="http://schemas.openxmlformats.org/officeDocument/2006/relationships/image" Target="../media/image297.png"/><Relationship Id="rId5" Type="http://schemas.microsoft.com/office/2007/relationships/hdphoto" Target="../media/hdphoto58.wdp"/><Relationship Id="rId10" Type="http://schemas.openxmlformats.org/officeDocument/2006/relationships/image" Target="../media/image296.png"/><Relationship Id="rId4" Type="http://schemas.openxmlformats.org/officeDocument/2006/relationships/image" Target="../media/image291.png"/><Relationship Id="rId9" Type="http://schemas.openxmlformats.org/officeDocument/2006/relationships/image" Target="../media/image295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9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2.jpeg"/><Relationship Id="rId4" Type="http://schemas.openxmlformats.org/officeDocument/2006/relationships/image" Target="../media/image301.jpe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5.png"/><Relationship Id="rId13" Type="http://schemas.microsoft.com/office/2007/relationships/hdphoto" Target="../media/hdphoto63.wdp"/><Relationship Id="rId3" Type="http://schemas.openxmlformats.org/officeDocument/2006/relationships/chart" Target="../charts/chart21.xml"/><Relationship Id="rId7" Type="http://schemas.microsoft.com/office/2007/relationships/hdphoto" Target="../media/hdphoto60.wdp"/><Relationship Id="rId12" Type="http://schemas.openxmlformats.org/officeDocument/2006/relationships/image" Target="../media/image30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4.png"/><Relationship Id="rId11" Type="http://schemas.microsoft.com/office/2007/relationships/hdphoto" Target="../media/hdphoto62.wdp"/><Relationship Id="rId5" Type="http://schemas.microsoft.com/office/2007/relationships/hdphoto" Target="../media/hdphoto59.wdp"/><Relationship Id="rId10" Type="http://schemas.openxmlformats.org/officeDocument/2006/relationships/image" Target="../media/image306.png"/><Relationship Id="rId4" Type="http://schemas.openxmlformats.org/officeDocument/2006/relationships/image" Target="../media/image303.png"/><Relationship Id="rId9" Type="http://schemas.microsoft.com/office/2007/relationships/hdphoto" Target="../media/hdphoto61.wdp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5.wdp"/><Relationship Id="rId5" Type="http://schemas.openxmlformats.org/officeDocument/2006/relationships/image" Target="../media/image309.png"/><Relationship Id="rId4" Type="http://schemas.microsoft.com/office/2007/relationships/hdphoto" Target="../media/hdphoto64.wdp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3.png"/><Relationship Id="rId3" Type="http://schemas.openxmlformats.org/officeDocument/2006/relationships/image" Target="../media/image310.png"/><Relationship Id="rId7" Type="http://schemas.openxmlformats.org/officeDocument/2006/relationships/image" Target="../media/image3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7.wdp"/><Relationship Id="rId5" Type="http://schemas.openxmlformats.org/officeDocument/2006/relationships/image" Target="../media/image311.png"/><Relationship Id="rId4" Type="http://schemas.microsoft.com/office/2007/relationships/hdphoto" Target="../media/hdphoto66.wdp"/><Relationship Id="rId9" Type="http://schemas.microsoft.com/office/2007/relationships/hdphoto" Target="../media/hdphoto68.wdp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4.png"/><Relationship Id="rId7" Type="http://schemas.openxmlformats.org/officeDocument/2006/relationships/image" Target="../media/image31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7.jpeg"/><Relationship Id="rId5" Type="http://schemas.openxmlformats.org/officeDocument/2006/relationships/image" Target="../media/image316.jpeg"/><Relationship Id="rId4" Type="http://schemas.openxmlformats.org/officeDocument/2006/relationships/image" Target="../media/image315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2.png"/><Relationship Id="rId5" Type="http://schemas.openxmlformats.org/officeDocument/2006/relationships/image" Target="../media/image321.png"/><Relationship Id="rId4" Type="http://schemas.openxmlformats.org/officeDocument/2006/relationships/image" Target="../media/image320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23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9.jpeg"/><Relationship Id="rId3" Type="http://schemas.openxmlformats.org/officeDocument/2006/relationships/image" Target="../media/image324.png"/><Relationship Id="rId7" Type="http://schemas.openxmlformats.org/officeDocument/2006/relationships/image" Target="../media/image32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7.png"/><Relationship Id="rId11" Type="http://schemas.openxmlformats.org/officeDocument/2006/relationships/image" Target="../media/image332.png"/><Relationship Id="rId5" Type="http://schemas.openxmlformats.org/officeDocument/2006/relationships/image" Target="../media/image326.jpeg"/><Relationship Id="rId10" Type="http://schemas.openxmlformats.org/officeDocument/2006/relationships/image" Target="../media/image331.jpeg"/><Relationship Id="rId4" Type="http://schemas.openxmlformats.org/officeDocument/2006/relationships/image" Target="../media/image325.png"/><Relationship Id="rId9" Type="http://schemas.openxmlformats.org/officeDocument/2006/relationships/image" Target="../media/image330.jpe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7.jpeg"/><Relationship Id="rId3" Type="http://schemas.openxmlformats.org/officeDocument/2006/relationships/image" Target="../media/image334.png"/><Relationship Id="rId7" Type="http://schemas.microsoft.com/office/2007/relationships/hdphoto" Target="../media/hdphoto69.wdp"/><Relationship Id="rId2" Type="http://schemas.openxmlformats.org/officeDocument/2006/relationships/image" Target="../media/image3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6.png"/><Relationship Id="rId5" Type="http://schemas.openxmlformats.org/officeDocument/2006/relationships/image" Target="../media/image335.png"/><Relationship Id="rId10" Type="http://schemas.openxmlformats.org/officeDocument/2006/relationships/image" Target="../media/image339.jpeg"/><Relationship Id="rId4" Type="http://schemas.openxmlformats.org/officeDocument/2006/relationships/image" Target="../media/image4.png"/><Relationship Id="rId9" Type="http://schemas.openxmlformats.org/officeDocument/2006/relationships/image" Target="../media/image338.png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5.jpeg"/><Relationship Id="rId13" Type="http://schemas.openxmlformats.org/officeDocument/2006/relationships/image" Target="../media/image350.jpeg"/><Relationship Id="rId3" Type="http://schemas.openxmlformats.org/officeDocument/2006/relationships/image" Target="../media/image340.png"/><Relationship Id="rId7" Type="http://schemas.openxmlformats.org/officeDocument/2006/relationships/image" Target="../media/image344.jpeg"/><Relationship Id="rId12" Type="http://schemas.openxmlformats.org/officeDocument/2006/relationships/image" Target="../media/image34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3.jpeg"/><Relationship Id="rId11" Type="http://schemas.openxmlformats.org/officeDocument/2006/relationships/image" Target="../media/image348.jpeg"/><Relationship Id="rId5" Type="http://schemas.openxmlformats.org/officeDocument/2006/relationships/image" Target="../media/image342.jpeg"/><Relationship Id="rId15" Type="http://schemas.openxmlformats.org/officeDocument/2006/relationships/image" Target="../media/image352.png"/><Relationship Id="rId10" Type="http://schemas.openxmlformats.org/officeDocument/2006/relationships/image" Target="../media/image347.jpeg"/><Relationship Id="rId4" Type="http://schemas.openxmlformats.org/officeDocument/2006/relationships/image" Target="../media/image341.jpeg"/><Relationship Id="rId9" Type="http://schemas.openxmlformats.org/officeDocument/2006/relationships/image" Target="../media/image346.jpeg"/><Relationship Id="rId14" Type="http://schemas.openxmlformats.org/officeDocument/2006/relationships/image" Target="../media/image351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70.wdp"/><Relationship Id="rId5" Type="http://schemas.openxmlformats.org/officeDocument/2006/relationships/image" Target="../media/image355.png"/><Relationship Id="rId4" Type="http://schemas.openxmlformats.org/officeDocument/2006/relationships/image" Target="../media/image354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1.jpeg"/><Relationship Id="rId3" Type="http://schemas.openxmlformats.org/officeDocument/2006/relationships/image" Target="../media/image357.png"/><Relationship Id="rId7" Type="http://schemas.openxmlformats.org/officeDocument/2006/relationships/image" Target="../media/image360.png"/><Relationship Id="rId2" Type="http://schemas.openxmlformats.org/officeDocument/2006/relationships/image" Target="../media/image3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9.png"/><Relationship Id="rId5" Type="http://schemas.openxmlformats.org/officeDocument/2006/relationships/image" Target="../media/image358.png"/><Relationship Id="rId10" Type="http://schemas.openxmlformats.org/officeDocument/2006/relationships/image" Target="../media/image363.png"/><Relationship Id="rId4" Type="http://schemas.openxmlformats.org/officeDocument/2006/relationships/image" Target="../media/image4.png"/><Relationship Id="rId9" Type="http://schemas.openxmlformats.org/officeDocument/2006/relationships/image" Target="../media/image362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8.png"/><Relationship Id="rId3" Type="http://schemas.microsoft.com/office/2007/relationships/hdphoto" Target="../media/hdphoto71.wdp"/><Relationship Id="rId7" Type="http://schemas.openxmlformats.org/officeDocument/2006/relationships/image" Target="../media/image367.png"/><Relationship Id="rId12" Type="http://schemas.openxmlformats.org/officeDocument/2006/relationships/image" Target="../media/image372.png"/><Relationship Id="rId2" Type="http://schemas.openxmlformats.org/officeDocument/2006/relationships/image" Target="../media/image3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6.png"/><Relationship Id="rId11" Type="http://schemas.openxmlformats.org/officeDocument/2006/relationships/image" Target="../media/image371.jpeg"/><Relationship Id="rId5" Type="http://schemas.openxmlformats.org/officeDocument/2006/relationships/image" Target="../media/image365.png"/><Relationship Id="rId10" Type="http://schemas.openxmlformats.org/officeDocument/2006/relationships/image" Target="../media/image370.png"/><Relationship Id="rId4" Type="http://schemas.openxmlformats.org/officeDocument/2006/relationships/image" Target="../media/image4.png"/><Relationship Id="rId9" Type="http://schemas.openxmlformats.org/officeDocument/2006/relationships/image" Target="../media/image369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3.jpeg"/><Relationship Id="rId7" Type="http://schemas.openxmlformats.org/officeDocument/2006/relationships/image" Target="../media/image37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6.png"/><Relationship Id="rId5" Type="http://schemas.openxmlformats.org/officeDocument/2006/relationships/image" Target="../media/image375.png"/><Relationship Id="rId4" Type="http://schemas.openxmlformats.org/officeDocument/2006/relationships/image" Target="../media/image374.jpeg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3.jpeg"/><Relationship Id="rId3" Type="http://schemas.openxmlformats.org/officeDocument/2006/relationships/image" Target="../media/image4.png"/><Relationship Id="rId7" Type="http://schemas.openxmlformats.org/officeDocument/2006/relationships/image" Target="../media/image382.jpeg"/><Relationship Id="rId2" Type="http://schemas.openxmlformats.org/officeDocument/2006/relationships/image" Target="../media/image3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1.png"/><Relationship Id="rId11" Type="http://schemas.openxmlformats.org/officeDocument/2006/relationships/image" Target="../media/image386.png"/><Relationship Id="rId5" Type="http://schemas.openxmlformats.org/officeDocument/2006/relationships/image" Target="../media/image380.jpeg"/><Relationship Id="rId10" Type="http://schemas.openxmlformats.org/officeDocument/2006/relationships/image" Target="../media/image385.png"/><Relationship Id="rId4" Type="http://schemas.openxmlformats.org/officeDocument/2006/relationships/image" Target="../media/image379.png"/><Relationship Id="rId9" Type="http://schemas.openxmlformats.org/officeDocument/2006/relationships/image" Target="../media/image384.jpeg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2.jpeg"/><Relationship Id="rId3" Type="http://schemas.openxmlformats.org/officeDocument/2006/relationships/image" Target="../media/image387.png"/><Relationship Id="rId7" Type="http://schemas.openxmlformats.org/officeDocument/2006/relationships/image" Target="../media/image39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0.png"/><Relationship Id="rId5" Type="http://schemas.openxmlformats.org/officeDocument/2006/relationships/image" Target="../media/image389.png"/><Relationship Id="rId4" Type="http://schemas.openxmlformats.org/officeDocument/2006/relationships/image" Target="../media/image388.png"/></Relationships>
</file>

<file path=ppt/slides/_rels/slide97.xml.rels><?xml version="1.0" encoding="UTF-8" standalone="yes"?>
<Relationships xmlns="http://schemas.openxmlformats.org/package/2006/relationships"><Relationship Id="rId8" Type="http://schemas.microsoft.com/office/2007/relationships/hdphoto" Target="../media/hdphoto72.wdp"/><Relationship Id="rId3" Type="http://schemas.openxmlformats.org/officeDocument/2006/relationships/image" Target="../media/image4.png"/><Relationship Id="rId7" Type="http://schemas.openxmlformats.org/officeDocument/2006/relationships/image" Target="../media/image397.png"/><Relationship Id="rId12" Type="http://schemas.microsoft.com/office/2007/relationships/hdphoto" Target="../media/hdphoto74.wdp"/><Relationship Id="rId2" Type="http://schemas.openxmlformats.org/officeDocument/2006/relationships/image" Target="../media/image3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6.jpeg"/><Relationship Id="rId11" Type="http://schemas.openxmlformats.org/officeDocument/2006/relationships/image" Target="../media/image399.png"/><Relationship Id="rId5" Type="http://schemas.openxmlformats.org/officeDocument/2006/relationships/image" Target="../media/image395.jpeg"/><Relationship Id="rId10" Type="http://schemas.microsoft.com/office/2007/relationships/hdphoto" Target="../media/hdphoto73.wdp"/><Relationship Id="rId4" Type="http://schemas.openxmlformats.org/officeDocument/2006/relationships/image" Target="../media/image394.png"/><Relationship Id="rId9" Type="http://schemas.openxmlformats.org/officeDocument/2006/relationships/image" Target="../media/image398.png"/></Relationships>
</file>

<file path=ppt/slides/_rels/slide98.xml.rels><?xml version="1.0" encoding="UTF-8" standalone="yes"?>
<Relationships xmlns="http://schemas.openxmlformats.org/package/2006/relationships"><Relationship Id="rId8" Type="http://schemas.microsoft.com/office/2007/relationships/hdphoto" Target="../media/hdphoto77.wdp"/><Relationship Id="rId3" Type="http://schemas.openxmlformats.org/officeDocument/2006/relationships/image" Target="../media/image400.png"/><Relationship Id="rId7" Type="http://schemas.openxmlformats.org/officeDocument/2006/relationships/image" Target="../media/image40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76.wdp"/><Relationship Id="rId5" Type="http://schemas.openxmlformats.org/officeDocument/2006/relationships/image" Target="../media/image401.png"/><Relationship Id="rId10" Type="http://schemas.microsoft.com/office/2007/relationships/hdphoto" Target="../media/hdphoto78.wdp"/><Relationship Id="rId4" Type="http://schemas.microsoft.com/office/2007/relationships/hdphoto" Target="../media/hdphoto75.wdp"/><Relationship Id="rId9" Type="http://schemas.openxmlformats.org/officeDocument/2006/relationships/image" Target="../media/image403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7.jpeg"/><Relationship Id="rId5" Type="http://schemas.openxmlformats.org/officeDocument/2006/relationships/image" Target="../media/image406.png"/><Relationship Id="rId4" Type="http://schemas.openxmlformats.org/officeDocument/2006/relationships/image" Target="../media/image405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0">
              <a:srgbClr val="21D6E0">
                <a:lumMod val="81000"/>
                <a:lumOff val="19000"/>
              </a:srgbClr>
            </a:gs>
            <a:gs pos="75000">
              <a:srgbClr val="0087E6"/>
            </a:gs>
            <a:gs pos="100000">
              <a:srgbClr val="005CB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A12C60C-2538-4B4B-9F37-27CD6D28E5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717" y="20893"/>
            <a:ext cx="8597283" cy="6453336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0" y="0"/>
            <a:ext cx="971600" cy="68580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971600" y="5949280"/>
            <a:ext cx="8172400" cy="9087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59" b="99695" l="9881" r="899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7550" y="1987605"/>
            <a:ext cx="1286697" cy="1437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0" y="5949280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ru-RU" sz="5400" b="1" cap="none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51A2A5-5E06-4451-8446-C7D35F39AF5E}"/>
              </a:ext>
            </a:extLst>
          </p:cNvPr>
          <p:cNvSpPr txBox="1"/>
          <p:nvPr/>
        </p:nvSpPr>
        <p:spPr>
          <a:xfrm>
            <a:off x="2339752" y="3648786"/>
            <a:ext cx="28803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ЗВІТ</a:t>
            </a:r>
          </a:p>
          <a:p>
            <a:pPr algn="ctr"/>
            <a:r>
              <a:rPr lang="uk-UA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сільського голови</a:t>
            </a:r>
          </a:p>
          <a:p>
            <a:pPr algn="ctr"/>
            <a:r>
              <a:rPr lang="uk-UA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МУДРАК ПРАСКОВІЇ</a:t>
            </a:r>
          </a:p>
          <a:p>
            <a:pPr algn="ctr"/>
            <a:r>
              <a:rPr lang="uk-UA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</a:t>
            </a:r>
          </a:p>
          <a:p>
            <a:pPr algn="ctr"/>
            <a:r>
              <a:rPr lang="uk-UA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2025 рік</a:t>
            </a:r>
            <a:endParaRPr lang="ru-UA" sz="2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536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971600" cy="68580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971600" y="5949280"/>
            <a:ext cx="8172400" cy="9087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59" b="99695" l="9881" r="899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7549" y="2420888"/>
            <a:ext cx="1286697" cy="1437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5400" b="1" cap="none" spc="0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 ТГ</a:t>
            </a:r>
          </a:p>
        </p:txBody>
      </p:sp>
      <p:pic>
        <p:nvPicPr>
          <p:cNvPr id="4" name="Picture 2" descr="24 ЛЮТОГО - ДРУГА РІЧНИЦЯ ВІД ПОЧАТКУ ШИРОКОМАСШТАБНОГО ВТОРГНЕННЯ  РОСІЙСЬКИХ ВІЙСЬК НА ТЕРИТОРІЮ УКРАЇНИ » Роменська міська рада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0"/>
            <a:ext cx="8172400" cy="602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930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1907704" y="0"/>
            <a:ext cx="72362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ВІЧНА ПАМ’ЯТЬ ТИМ,ХТО ЦІНОЮ ВЛАСНОГО ЖИТТЯЗАХИСТИВ УКРАЇНУТА МАЙБУТНЄ СВОГО НАРОДУ.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339752" cy="193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4507010" y="2791045"/>
            <a:ext cx="20376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КРАВЕЦЬ Максим Анатолійович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27.10.1993 р.,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загинув 18.06.2024 р. </a:t>
            </a:r>
          </a:p>
        </p:txBody>
      </p:sp>
      <p:pic>
        <p:nvPicPr>
          <p:cNvPr id="1026" name="Picture 2" descr="E:\МОЯ\Воїни нова\2025 р\Іванов І.А. 25.04.1974 р.н.-15.05.2024 р.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687" y="717010"/>
            <a:ext cx="1839916" cy="20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Прямоугольник 10"/>
          <p:cNvSpPr/>
          <p:nvPr/>
        </p:nvSpPr>
        <p:spPr>
          <a:xfrm>
            <a:off x="2153466" y="2779439"/>
            <a:ext cx="2212487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ІВАНОВ Ігор </a:t>
            </a:r>
          </a:p>
          <a:p>
            <a:pPr lvl="0"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Анатолійович</a:t>
            </a:r>
          </a:p>
          <a:p>
            <a:pPr lvl="0"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</a:t>
            </a:r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25.04.1974 р</a:t>
            </a:r>
            <a:r>
              <a:rPr lang="uk-UA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</a:t>
            </a:r>
            <a:endParaRPr lang="ru-RU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uk-UA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15.05.2024 р</a:t>
            </a:r>
            <a:r>
              <a:rPr lang="uk-UA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 descr="E:\МОЯ\Воїни нова\2025 р\Кравець М.А. 27.10.1993 - 18.06.2024 р.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84" r="11476" b="7635"/>
          <a:stretch/>
        </p:blipFill>
        <p:spPr bwMode="auto">
          <a:xfrm>
            <a:off x="4741169" y="753731"/>
            <a:ext cx="1718779" cy="203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МОЯ\Воїни нова\2025 р\Рибачок В.В. 01.09.1973 н.р - помер 05.01.2015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926" y="800336"/>
            <a:ext cx="1774742" cy="20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08194" y="3592378"/>
            <a:ext cx="1619699" cy="183059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6382219" y="2877329"/>
            <a:ext cx="28083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РИБАЧОК Володимир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Володимирович 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01.09.1973 р.,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помер  05.01.2025 р.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1177353" y="5397298"/>
            <a:ext cx="219729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ДЕРКАЧ Володимир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Іванович 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13.12.1971 р.,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помер 14.02.2025 р. </a:t>
            </a:r>
          </a:p>
        </p:txBody>
      </p:sp>
      <p:pic>
        <p:nvPicPr>
          <p:cNvPr id="1030" name="Picture 6" descr="E:\МОЯ\Воїни нова\2025 р\Баранов І.В. 14.02.1978 р.н. 10.03.2025 р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84"/>
          <a:stretch/>
        </p:blipFill>
        <p:spPr bwMode="auto">
          <a:xfrm>
            <a:off x="4067944" y="3708326"/>
            <a:ext cx="1796253" cy="177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3923928" y="5372825"/>
            <a:ext cx="2016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БАРАНОВ Ігор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Віталійович 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14.02.1978 р.,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10.02.2025 р. </a:t>
            </a:r>
          </a:p>
        </p:txBody>
      </p:sp>
      <p:sp>
        <p:nvSpPr>
          <p:cNvPr id="16" name="Прямоугольник 15"/>
          <p:cNvSpPr/>
          <p:nvPr/>
        </p:nvSpPr>
        <p:spPr>
          <a:xfrm>
            <a:off x="6382219" y="5397299"/>
            <a:ext cx="24714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СЬОМОЧКІН Юрій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Анатолійович 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14.08.1986 р.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14.03.2025 р.</a:t>
            </a:r>
          </a:p>
        </p:txBody>
      </p:sp>
      <p:pic>
        <p:nvPicPr>
          <p:cNvPr id="25" name="Picture 2" descr="E:\МОЯ\Воїни нова\2025 р\Іванов І.А. 25.04.1974 р.н.-15.05.2024 р.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687" y="678542"/>
            <a:ext cx="1839916" cy="2071435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E:\МОЯ\Воїни нова\2025 р\Кравець М.А. 27.10.1993 - 18.06.2024 р.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84" r="11476" b="7635"/>
          <a:stretch/>
        </p:blipFill>
        <p:spPr bwMode="auto">
          <a:xfrm>
            <a:off x="4741169" y="715263"/>
            <a:ext cx="1718779" cy="2037314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E:\МОЯ\Воїни нова\2025 р\Рибачок В.В. 01.09.1973 н.р - помер 05.01.2015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926" y="761868"/>
            <a:ext cx="1774742" cy="2071435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E:\МОЯ\Воїни нова\2025 р\Баранов І.В. 14.02.1978 р.н. 10.03.2025 р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84"/>
          <a:stretch/>
        </p:blipFill>
        <p:spPr bwMode="auto">
          <a:xfrm>
            <a:off x="4067944" y="3592378"/>
            <a:ext cx="1796253" cy="1773773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E:\МОЯ\Воїни нова\2025 р\Сьомочкін А.Ю.14.08.1986 р.н. 14.03.2025 р.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839" y="3701784"/>
            <a:ext cx="1584175" cy="1686678"/>
          </a:xfrm>
          <a:prstGeom prst="rect">
            <a:avLst/>
          </a:prstGeom>
          <a:noFill/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097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0851" y="1890991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386692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717135" y="2273652"/>
            <a:ext cx="24494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МАТКО Олександр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Анатолійович 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08.11.1986 р.,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05.04.2025 р..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2819621" y="2203692"/>
            <a:ext cx="23616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ЛАВРОВ Валерій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Леонтійович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15.04.1977 р.,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12.09.2025 р..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4731156" y="2107639"/>
            <a:ext cx="23042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МАКАРОВ Віктор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Олександрович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народився 20.01.1970 р.,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помер 25.09.2025 р. 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7003993" y="2113363"/>
            <a:ext cx="1925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ГРИЦАЙ Віталій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Леонідович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народився  16.01.1975 р.,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помер 19.10.2025 р.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-82089" y="5269686"/>
            <a:ext cx="186177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ШЛЯХОВИЙ Володимир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Валентинович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22.05.1969 р.,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29.12.2025 р.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в результаті ДТП 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1976287" y="5269686"/>
            <a:ext cx="20241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ТИХОНЕНКО Олександр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Сергійович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 27.12.1989 р.,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08.09.2022 р.</a:t>
            </a:r>
          </a:p>
        </p:txBody>
      </p:sp>
      <p:sp>
        <p:nvSpPr>
          <p:cNvPr id="9" name="Прямоугольник 8"/>
          <p:cNvSpPr/>
          <p:nvPr/>
        </p:nvSpPr>
        <p:spPr>
          <a:xfrm>
            <a:off x="3790713" y="5227453"/>
            <a:ext cx="253547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КИСЛИЙ Юрій </a:t>
            </a:r>
          </a:p>
          <a:p>
            <a:pPr algn="ctr"/>
            <a:r>
              <a:rPr lang="ru-RU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Анатолійович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народився  18.06.1965 р., 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помер від поранення</a:t>
            </a:r>
          </a:p>
          <a:p>
            <a:pPr algn="ctr"/>
            <a:r>
              <a:rPr lang="ru-RU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06.09.2025 р.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4999" y="4946191"/>
            <a:ext cx="2130258" cy="1933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795" y="84790"/>
            <a:ext cx="1713667" cy="202373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7067" y="-675456"/>
            <a:ext cx="1867932" cy="2215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D:\1 ВОЇНИ\2025 р\Шляховий В.В. 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09"/>
          <a:stretch/>
        </p:blipFill>
        <p:spPr bwMode="auto">
          <a:xfrm>
            <a:off x="12854999" y="5048883"/>
            <a:ext cx="1737348" cy="184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2" t="5667" r="71938" b="22012"/>
          <a:stretch/>
        </p:blipFill>
        <p:spPr bwMode="auto">
          <a:xfrm>
            <a:off x="13392980" y="363950"/>
            <a:ext cx="1944216" cy="2214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20872" y="2494059"/>
            <a:ext cx="1944216" cy="1944216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D:\1 ВОЇНИ\2025 р\Матко О.А. 08.11.1986 р.н 04.04.2025 р.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t="14480" r="21502" b="42336"/>
          <a:stretch/>
        </p:blipFill>
        <p:spPr bwMode="auto">
          <a:xfrm>
            <a:off x="1077769" y="26970"/>
            <a:ext cx="1913235" cy="218185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073" y="3271589"/>
            <a:ext cx="2130258" cy="193326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760" y="26224"/>
            <a:ext cx="1867932" cy="22150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8" descr="D:\1 ВОЇНИ\2025 р\Шляховий В.В. 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09"/>
          <a:stretch/>
        </p:blipFill>
        <p:spPr bwMode="auto">
          <a:xfrm>
            <a:off x="61842" y="3357141"/>
            <a:ext cx="1737348" cy="184771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896" y="3290194"/>
            <a:ext cx="1936218" cy="1944216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448" y="82745"/>
            <a:ext cx="1649673" cy="1953022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3" descr="D:\1 ВОЇНИ\2025 р\Матко О.А. 08.11.1986 р.н 04.04.2025 р.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t="14480" r="21502" b="42336"/>
          <a:stretch/>
        </p:blipFill>
        <p:spPr bwMode="auto">
          <a:xfrm>
            <a:off x="10761806" y="2375242"/>
            <a:ext cx="1913235" cy="218185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00A3916-8003-4C63-B5E5-F856E546DF3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160" y="3271589"/>
            <a:ext cx="1772670" cy="19332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5F104469-5F3A-49FE-9EC7-CE11B499AEED}"/>
              </a:ext>
            </a:extLst>
          </p:cNvPr>
          <p:cNvSpPr/>
          <p:nvPr/>
        </p:nvSpPr>
        <p:spPr>
          <a:xfrm>
            <a:off x="6762572" y="5326408"/>
            <a:ext cx="194104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ЗАВГОРОДНІЙ Микола </a:t>
            </a:r>
          </a:p>
          <a:p>
            <a:pPr algn="ctr"/>
            <a:r>
              <a:rPr lang="uk-UA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Андрійович</a:t>
            </a:r>
          </a:p>
          <a:p>
            <a:pPr algn="ctr"/>
            <a:r>
              <a:rPr lang="uk-UA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19.03.1977 р. </a:t>
            </a:r>
          </a:p>
          <a:p>
            <a:pPr algn="ctr"/>
            <a:r>
              <a:rPr lang="uk-UA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загинув 10.07.2025 р.</a:t>
            </a:r>
            <a:endParaRPr lang="ru-UA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262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108462" y="116632"/>
            <a:ext cx="9036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ПОСМЕРТНО  НАГОРОДЖЕНО ОРДЕНОМ «ЗА МУЖНІСТЬ» ІІІ СТУПЕНЯ  НАШИХ  ГЕРОЇВ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1594362" y="2600707"/>
            <a:ext cx="1565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Віталія САЛОВА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3995936" y="2754596"/>
            <a:ext cx="18539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Ігоря БАРАНОВА</a:t>
            </a:r>
          </a:p>
        </p:txBody>
      </p:sp>
      <p:pic>
        <p:nvPicPr>
          <p:cNvPr id="3075" name="Picture 3" descr="D:\1 ВОЇНИ\2025 р\Баранов І.В. 14.02.1978 р.н. 10.03.2025 р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203"/>
          <a:stretch/>
        </p:blipFill>
        <p:spPr bwMode="auto">
          <a:xfrm>
            <a:off x="3995936" y="711777"/>
            <a:ext cx="2035262" cy="202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896" y="680896"/>
            <a:ext cx="1872208" cy="1862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6378199" y="2727568"/>
            <a:ext cx="24708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Олександра ПЛАТОНОВА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1800202" y="5670782"/>
            <a:ext cx="176381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Максима КРАВЦЯ 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6707554" y="5640005"/>
            <a:ext cx="19333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Миколу ЧЕПЕЛЬ 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472" b="89973" l="21661" r="785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41166"/>
            <a:ext cx="2160240" cy="2877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65"/>
          <a:stretch/>
        </p:blipFill>
        <p:spPr bwMode="auto">
          <a:xfrm>
            <a:off x="1630654" y="3175818"/>
            <a:ext cx="1944216" cy="2348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D:\1 ВОЇНИ\2022 р\Платонов О.Ф. 31.12.1975 р. 28.07.2022 р.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44" t="27367" r="5833" b="39405"/>
          <a:stretch/>
        </p:blipFill>
        <p:spPr bwMode="auto">
          <a:xfrm>
            <a:off x="6444208" y="711777"/>
            <a:ext cx="2196694" cy="202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E:\МОЯ\Воїни нова\2023 р\Чепель М.М. 21.08.1984 р. 13.05.2023 р.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839" y="3276498"/>
            <a:ext cx="1717853" cy="214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766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2057224" y="301099"/>
            <a:ext cx="1800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/>
              <a:t>	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1801526" y="4462090"/>
            <a:ext cx="231159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Сергія ПЛАХОТНІКОВА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6659813" y="4308202"/>
            <a:ext cx="156542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Бориса  ІЛЬЇНА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000" b="68857" l="13143" r="384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28" t="25286" r="58287" b="28571"/>
          <a:stretch/>
        </p:blipFill>
        <p:spPr bwMode="auto">
          <a:xfrm>
            <a:off x="583504" y="-531440"/>
            <a:ext cx="1696393" cy="2672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E:\МОЯ\Воїни нова\2022 р\Плахотнік С.І. 18.04.1970 р. 26.06.2022 р.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670" y="1412776"/>
            <a:ext cx="2334266" cy="289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941" b="9642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846" y="116632"/>
            <a:ext cx="1440160" cy="3218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580" y="1556792"/>
            <a:ext cx="2351868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2691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35496" y="11906"/>
            <a:ext cx="91085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Військовослужбовці з нашої громади, </a:t>
            </a:r>
          </a:p>
          <a:p>
            <a:pPr algn="ctr"/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доля яких у 2025 році залишається невідомою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1835696" y="836712"/>
            <a:ext cx="6926807" cy="54630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Первозванівка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ХОМЕНКО Ігор Вадимович 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19.04.1993 року, 27.01.2025 року зник безвісти » в районі н.п. Дар’їно Курської обл. російської федерації;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Покровське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ПІЩЕНКО Іван Валерійович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13.11.1995 року  24.02.2025 року, зник безвісти під час виконання бойового завдання поблизу с. Гусєво Курської обл. російської федерації;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Первозванівка 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САВЧЕНКО Віктор Олександрович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- 05.04.1997 року, 24.02.2025 року  зник безвісти районі ведення бойових дій біля н.п. Бурлацьке Волноваського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Покровське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ГРИГОРЧУК Микола Леонідович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05.02.1979 року, 13.03.2025 року  зник безвісти поблизу н.п. Гончарівка Суджанського р-ну Курської області російської федерації;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Зоря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МУХАМБЕТКАЛІЄВ Євгеній Серікович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народився 31.03.1986 року, зник безвісти 27.03.2025 року  в районі н.п. Демидовка Бєлгородської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Первозванівка Бочковський Сергій Петрович народився 23.03.1981 року, 18.06.2025 року зник безвісти за особливих обставин під час виконання бойового завдання в районі н.п. Білицьке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Бережинка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ЦУКАНОВ Олександр Володимирович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18.01.1983 року, 18.06.2025 року зник безвісти при виконанні бойового завдання за призначенням під час воєних дій на території України поблизу н.п. Садки Сумського р-ну Сумської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Покровське 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ПЕТРОВЕЦЬ Володимир Михайлович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02.06.1974 року, 06.07.2025 року зник безвісти поблизу м. Вовчанськ Харківської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 с. Клинці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МАТВІЄНКО Денис Анатолійович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13.07.1984 року, 10.07.2025 року зник безвісти неподалік н.п. Колодязі Краматорського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Сонячне </a:t>
            </a:r>
            <a:r>
              <a:rPr lang="ru-RU" sz="12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ЗАВГОРОДНІЙ Микола Андрійович </a:t>
            </a:r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13.07.1977 року, 10.07.2025 року зник безвісти » в районі н.п. Кіндратівка Сумської обл.;</a:t>
            </a:r>
          </a:p>
          <a:p>
            <a:r>
              <a:rPr lang="ru-RU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171450" indent="-171450">
              <a:buFontTx/>
              <a:buChar char="-"/>
            </a:pPr>
            <a:endParaRPr lang="ru-RU" sz="1200" dirty="0"/>
          </a:p>
          <a:p>
            <a:r>
              <a:rPr lang="ru-RU" sz="1200" dirty="0"/>
              <a:t>	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333"/>
          <a:stretch/>
        </p:blipFill>
        <p:spPr bwMode="auto">
          <a:xfrm>
            <a:off x="107504" y="116632"/>
            <a:ext cx="160020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35939"/>
            <a:ext cx="3480470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7412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8" y="116632"/>
            <a:ext cx="2021582" cy="1348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2051721" y="404664"/>
            <a:ext cx="669674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Бережинка 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ПОЛЯКОВ Олександр Сергійович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02.04.1996 року, 19.07.2025 року зник безвісти біля н.п. Рідкодуб Краматорського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Первозванівка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ГАЛАБУРДА Володимир Миколайович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08.07.1981 року, 27.09.2025 року зник безвісти у районі м. Мирноград Покровського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Первозванівка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МОЛЧАН Олександр Миколайович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 10.10.1992 року, 15.10.2025 року зник безвісти в районі н.п. Олексіївка Сумського р-ну Сумської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Гаївка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ТОПЧІЙ Сергій Сергійович 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10.06.1989 року 19.10.2025 року, зник безвісти поблизу н.п. Калинівське Синельниківського р-ну Дніпропетровської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Попівка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ГИКАВЧУК Юрій Олександрович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15.06.1980 року 22.10.2025 року зник безвісти в районі н.п. Майське Краматорського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Бережинка 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ШАМБІР Сергій Миколайович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 27.03.1975 року,  27.10.2025 р. зник безвісти під час виконання бойового завдання поблизу с. Удачне Покровського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Первозванівка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СПОДИНЮК Микола Олександрович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26.01.1989 року, 27.10.2025 року зник безвісти в районі н.п. Олександроград Волноваського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Бережинка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ПІНТІЛІЙ Олександр Борисович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 03.01.2001 року, 27.11.2025 року зник безвісти в районі н.п. Новоекономічне Покровського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Бережинка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РЕЗНІЧЕНКО  Герман Олександрович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23.08.1996 року, 15.12.2025 року зник безвісти в районі н.п. м. Покровське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Бережинка 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ПОЛЯКОВ Олександр Сергійович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02.04.1996 року, 19.07.2025 року зник безвісти біля н.п. Рідкодуб Краматорського р-ну Донецької обл.;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Клинці </a:t>
            </a:r>
            <a:r>
              <a:rPr lang="ru-RU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СТУДНІКОВ Віктор Олекандрович  </a:t>
            </a:r>
            <a:r>
              <a:rPr lang="ru-RU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 23.02.1978 року, 19.12.2025 року зник безвісти в районі н.п. Кучерів Яр Покровського р-ну Донецької обл.;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0829" y="4835998"/>
            <a:ext cx="3276365" cy="1519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3064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19566"/>
            <a:ext cx="2592288" cy="16409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2025 РОЦІ ДО ВОРОЖОГО ПОЛОНУ ПОТРАПИЛИ ВІЙСЬКОВОСЛУЖБОВЦІ </a:t>
            </a:r>
          </a:p>
          <a:p>
            <a:pPr algn="ctr"/>
            <a:r>
              <a:rPr lang="ru-RU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 ЧИСЛА ЗАХИСНИКІВ НАШОЇ ГРОМАДИ</a:t>
            </a:r>
            <a:endParaRPr lang="ru-RU" b="1" dirty="0">
              <a:solidFill>
                <a:srgbClr val="2F20A0"/>
              </a:solidFill>
              <a:latin typeface="+mj-lt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4355976" y="77760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ru-RU" dirty="0"/>
              <a:t>	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Клинці </a:t>
            </a:r>
          </a:p>
          <a:p>
            <a:pPr algn="r"/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ЛЕОНОВИЧ Ігор Георгійович                                  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 11.12.1982 року,                            захоплений у полон 11.11.2025 року                        в районі н.п. Вовчанськ Чугуєвського району Харьківської </a:t>
            </a:r>
            <a:r>
              <a:rPr lang="ru-RU" dirty="0"/>
              <a:t>області;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755576" y="422108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житель с. Покровське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ГОНЧАРЕНКО  Олексій Олексійович 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народився  01.02.1978 року,                       захоплений у полон 16.12.2025 р.                          біля м. Гуляйполе Пологівського району Запорізької області. </a:t>
            </a:r>
          </a:p>
        </p:txBody>
      </p:sp>
    </p:spTree>
    <p:extLst>
      <p:ext uri="{BB962C8B-B14F-4D97-AF65-F5344CB8AC3E}">
        <p14:creationId xmlns:p14="http://schemas.microsoft.com/office/powerpoint/2010/main" val="1720042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638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 ПРОЯВЛЕНУ ВІДВАГУ ТА ЗАСЛУГИ ПЕРЕД ДЕРЖАВОЮ </a:t>
            </a:r>
          </a:p>
          <a:p>
            <a:pPr algn="ctr"/>
            <a:r>
              <a:rPr lang="ru-RU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НАШИМ ЗАХИСНИКАМ ВРУЧАЮТЬСЯ НАГОРОДИ</a:t>
            </a:r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ru-RU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/>
              <a:t>-	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89" b="9861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154" y="509806"/>
            <a:ext cx="314325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404" y="764704"/>
            <a:ext cx="2506193" cy="206662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 descr="E:\МОЯ\Воїни нова\Нагороди\Єрьоменко\0-02-05-fb192d2bf04cfd1447674cb460ed6cc43caf6779d369becf5f355d4b5fb27519_d3a9eb62b1e1b8b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9" t="25419" r="-9969" b="13116"/>
          <a:stretch/>
        </p:blipFill>
        <p:spPr bwMode="auto">
          <a:xfrm>
            <a:off x="1405905" y="660257"/>
            <a:ext cx="1760190" cy="239564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1342600" y="3121804"/>
            <a:ext cx="17281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Антона ЄРЕМЕНКА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6376328" y="3055898"/>
            <a:ext cx="150586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Ігоря ЮРЧИКА</a:t>
            </a: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167" b="70250" l="36625" r="54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35" r="43373" b="28021"/>
          <a:stretch/>
        </p:blipFill>
        <p:spPr bwMode="auto">
          <a:xfrm>
            <a:off x="388514" y="3240564"/>
            <a:ext cx="1017391" cy="2474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1348707" y="5750004"/>
            <a:ext cx="17990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Дениса ДУБИНЦЯ;</a:t>
            </a:r>
          </a:p>
        </p:txBody>
      </p:sp>
      <p:sp>
        <p:nvSpPr>
          <p:cNvPr id="10" name="Прямоугольник 9"/>
          <p:cNvSpPr/>
          <p:nvPr/>
        </p:nvSpPr>
        <p:spPr>
          <a:xfrm>
            <a:off x="3831252" y="5407576"/>
            <a:ext cx="172412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Юрія ПРОЦЕНКА</a:t>
            </a: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38" t="25460" r="7732" b="9"/>
          <a:stretch/>
        </p:blipFill>
        <p:spPr bwMode="auto">
          <a:xfrm>
            <a:off x="1406897" y="3645024"/>
            <a:ext cx="1759198" cy="212868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9559" l="1094" r="485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7709"/>
          <a:stretch/>
        </p:blipFill>
        <p:spPr bwMode="auto">
          <a:xfrm>
            <a:off x="5820132" y="3480145"/>
            <a:ext cx="1152128" cy="2340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 descr="E:\МОЯ\Воїни нова\Нагороди\Шиянов\0-02-05-fcbc646585033fb2157f937d764e8a3f82eae8539c94b19b412db70cb212d14e_b9afee8b03f57089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576768"/>
            <a:ext cx="1702879" cy="148434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7236296" y="5331713"/>
            <a:ext cx="17545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1400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Сергія ШИЯНОВА</a:t>
            </a:r>
            <a:endParaRPr lang="ru-RU" sz="1400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201" name="Picture 9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889"/>
          <a:stretch/>
        </p:blipFill>
        <p:spPr bwMode="auto">
          <a:xfrm>
            <a:off x="3228404" y="3764376"/>
            <a:ext cx="2540000" cy="142716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9335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-50540" y="5964758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252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«НАШІ — ВДОМА»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25" t="12083" r="3125"/>
          <a:stretch/>
        </p:blipFill>
        <p:spPr bwMode="auto">
          <a:xfrm>
            <a:off x="1296536" y="509470"/>
            <a:ext cx="2902895" cy="278414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27949" b="23333"/>
          <a:stretch/>
        </p:blipFill>
        <p:spPr bwMode="auto">
          <a:xfrm>
            <a:off x="4355976" y="1052736"/>
            <a:ext cx="4263490" cy="169760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197" y="3219607"/>
            <a:ext cx="2160240" cy="288032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44" r="12500" b="31875"/>
          <a:stretch/>
        </p:blipFill>
        <p:spPr bwMode="auto">
          <a:xfrm>
            <a:off x="1164530" y="3472652"/>
            <a:ext cx="4032448" cy="237423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55976" y="601400"/>
            <a:ext cx="4263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Сергій ТАТАРЧУК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75656" y="583906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Володимир КОНДРАТЕНКО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329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4355976" y="7776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ru-RU" dirty="0"/>
              <a:t>	;</a:t>
            </a:r>
          </a:p>
        </p:txBody>
      </p:sp>
      <p:pic>
        <p:nvPicPr>
          <p:cNvPr id="3074" name="Picture 2" descr="Тернопільська міська рада оголосила нові оборонні закупівлі на суму понад 5  млн грн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124" r="930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6" y="424902"/>
            <a:ext cx="1304925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yvu.com.ua/wp-content/uploads/2021/07/Natsionalna_politsiya_variant_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658" y="467518"/>
            <a:ext cx="1018382" cy="101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8" descr="Головне управління ДСНС України у Кіровоградській області | Kropyvnytskyi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7" name="AutoShape 10" descr="Головне управління ДСНС України у Кіровоградській області | Kropyvnytskyi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3084" name="Picture 12" descr="Головне управління ДСНС України у Кіровоградській області | Kropyvnytskyi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777" y="1240268"/>
            <a:ext cx="1296143" cy="129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16" descr="Підтримка ветеранів і ветеранок на підприємствах: досвід Ferrexpo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9" name="AutoShape 18" descr="Підтримка ветеранів і ветеранок на підприємствах: досвід Ferrexpo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0" name="AutoShape 20" descr="https://static.espreso.tv/uploads/photobank/302000_303000/302816_DSC05309_new_960x500_0.webp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3099" name="Picture 27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25" b="100000" l="10000" r="90000">
                        <a14:foregroundMark x1="53375" y1="28315" x2="53375" y2="28315"/>
                        <a14:foregroundMark x1="51625" y1="7416" x2="51625" y2="7416"/>
                        <a14:foregroundMark x1="62500" y1="15506" x2="62500" y2="15506"/>
                        <a14:foregroundMark x1="72625" y1="11910" x2="72625" y2="11910"/>
                        <a14:foregroundMark x1="38875" y1="11011" x2="38875" y2="110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527" y="149346"/>
            <a:ext cx="3339502" cy="1857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AutoShape 31" descr="Дбаємо про благоустрій громади разом! - Костянтинівська територіальна  громада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27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529" y="4397341"/>
            <a:ext cx="1718593" cy="161778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7" name="Picture 3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263" y="4797365"/>
            <a:ext cx="1482101" cy="1617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9" name="Picture 3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680" y="3736111"/>
            <a:ext cx="1547664" cy="1561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10" name="Picture 38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01" b="99549" l="3186" r="97958">
                        <a14:backgroundMark x1="45180" y1="89474" x2="45180" y2="89474"/>
                        <a14:backgroundMark x1="40605" y1="89323" x2="40605" y2="88722"/>
                        <a14:backgroundMark x1="18954" y1="85414" x2="18954" y2="85414"/>
                        <a14:backgroundMark x1="12827" y1="85865" x2="12827" y2="85865"/>
                        <a14:backgroundMark x1="8824" y1="84662" x2="9069" y2="83910"/>
                        <a14:backgroundMark x1="9886" y1="69624" x2="10049" y2="68571"/>
                        <a14:backgroundMark x1="8415" y1="63609" x2="8415" y2="63609"/>
                        <a14:backgroundMark x1="6209" y1="59398" x2="6209" y2="59398"/>
                        <a14:backgroundMark x1="5964" y1="57744" x2="6454" y2="57744"/>
                        <a14:backgroundMark x1="9069" y1="57744" x2="9069" y2="57744"/>
                        <a14:backgroundMark x1="16748" y1="52782" x2="16748" y2="52782"/>
                        <a14:backgroundMark x1="18709" y1="50526" x2="18709" y2="50526"/>
                        <a14:backgroundMark x1="19608" y1="47519" x2="20016" y2="46165"/>
                        <a14:backgroundMark x1="21324" y1="41805" x2="21324" y2="41805"/>
                        <a14:backgroundMark x1="22549" y1="38947" x2="22549" y2="38947"/>
                        <a14:backgroundMark x1="22958" y1="36992" x2="22958" y2="36992"/>
                        <a14:backgroundMark x1="25245" y1="36992" x2="25245" y2="36992"/>
                        <a14:backgroundMark x1="4984" y1="57744" x2="5474" y2="56541"/>
                        <a14:backgroundMark x1="4984" y1="59850" x2="5310" y2="59850"/>
                        <a14:backgroundMark x1="6863" y1="64060" x2="7435" y2="63609"/>
                        <a14:backgroundMark x1="8905" y1="68571" x2="9232" y2="68571"/>
                        <a14:backgroundMark x1="10049" y1="71880" x2="10049" y2="71880"/>
                        <a14:backgroundMark x1="10539" y1="74586" x2="10539" y2="74586"/>
                        <a14:backgroundMark x1="10376" y1="78045" x2="10376" y2="78045"/>
                        <a14:backgroundMark x1="9069" y1="81504" x2="9069" y2="81504"/>
                        <a14:backgroundMark x1="8088" y1="84662" x2="8415" y2="84662"/>
                        <a14:backgroundMark x1="9722" y1="85263" x2="10131" y2="85414"/>
                        <a14:backgroundMark x1="11438" y1="86316" x2="12173" y2="86015"/>
                        <a14:backgroundMark x1="14706" y1="85714" x2="14706" y2="85714"/>
                        <a14:backgroundMark x1="16667" y1="87068" x2="16667" y2="87068"/>
                        <a14:backgroundMark x1="17974" y1="87218" x2="18627" y2="87218"/>
                        <a14:backgroundMark x1="18382" y1="88872" x2="18382" y2="88872"/>
                        <a14:backgroundMark x1="18056" y1="89624" x2="18056" y2="89624"/>
                        <a14:backgroundMark x1="17402" y1="89624" x2="17402" y2="89624"/>
                        <a14:backgroundMark x1="17320" y1="90526" x2="17320" y2="90526"/>
                        <a14:backgroundMark x1="18301" y1="94135" x2="18301" y2="94135"/>
                        <a14:backgroundMark x1="20016" y1="95489" x2="20016" y2="95489"/>
                        <a14:backgroundMark x1="20833" y1="96541" x2="20833" y2="96541"/>
                        <a14:backgroundMark x1="21814" y1="98647" x2="22549" y2="98496"/>
                        <a14:backgroundMark x1="25082" y1="98496" x2="25082" y2="98496"/>
                        <a14:backgroundMark x1="26225" y1="98496" x2="26471" y2="97895"/>
                        <a14:backgroundMark x1="28676" y1="97895" x2="28676" y2="97895"/>
                        <a14:backgroundMark x1="29739" y1="97444" x2="30147" y2="97444"/>
                        <a14:backgroundMark x1="31127" y1="97143" x2="31454" y2="96842"/>
                        <a14:backgroundMark x1="32026" y1="96692" x2="32435" y2="96842"/>
                        <a14:backgroundMark x1="33578" y1="96090" x2="33987" y2="96090"/>
                        <a14:backgroundMark x1="34232" y1="95639" x2="34886" y2="94887"/>
                        <a14:backgroundMark x1="34967" y1="94887" x2="35376" y2="94737"/>
                        <a14:backgroundMark x1="35621" y1="94436" x2="35948" y2="93835"/>
                        <a14:backgroundMark x1="36275" y1="93534" x2="36846" y2="92632"/>
                        <a14:backgroundMark x1="37010" y1="92481" x2="37582" y2="92481"/>
                        <a14:backgroundMark x1="37582" y1="92481" x2="38480" y2="92481"/>
                        <a14:backgroundMark x1="38807" y1="92632" x2="39297" y2="92632"/>
                        <a14:backgroundMark x1="39461" y1="92632" x2="39788" y2="92632"/>
                        <a14:backgroundMark x1="39951" y1="92331" x2="39951" y2="92331"/>
                        <a14:backgroundMark x1="40278" y1="92030" x2="40278" y2="92030"/>
                        <a14:backgroundMark x1="40523" y1="93684" x2="40523" y2="93684"/>
                        <a14:backgroundMark x1="41095" y1="93684" x2="41095" y2="93684"/>
                        <a14:backgroundMark x1="39461" y1="95038" x2="39297" y2="94436"/>
                        <a14:backgroundMark x1="38562" y1="95338" x2="38562" y2="95338"/>
                        <a14:backgroundMark x1="38317" y1="94737" x2="38317" y2="94737"/>
                        <a14:backgroundMark x1="38235" y1="94286" x2="38807" y2="917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361" y="3306533"/>
            <a:ext cx="3430340" cy="186370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6" name="Picture 3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122" y="4415822"/>
            <a:ext cx="1517663" cy="1763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 descr="Новини ЗДМФУ. Заява Служби безпеки України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79" y="1523050"/>
            <a:ext cx="1021779" cy="76633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2" descr="Соціальна підтримка воїнів, ветеранів війни та членів їх сімей: куди  звертатись у Тернополі?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500" b="100000" l="10000" r="99688">
                        <a14:foregroundMark x1="41771" y1="42500" x2="41771" y2="41000"/>
                        <a14:foregroundMark x1="38854" y1="56500" x2="38854" y2="56500"/>
                        <a14:foregroundMark x1="35729" y1="63667" x2="35729" y2="63667"/>
                        <a14:foregroundMark x1="31563" y1="77500" x2="31563" y2="77500"/>
                        <a14:foregroundMark x1="28125" y1="86500" x2="28125" y2="86500"/>
                        <a14:foregroundMark x1="28229" y1="92167" x2="28229" y2="92167"/>
                        <a14:foregroundMark x1="27813" y1="97000" x2="27813" y2="97000"/>
                        <a14:foregroundMark x1="29375" y1="83667" x2="29375" y2="82500"/>
                        <a14:foregroundMark x1="61458" y1="1500" x2="61458" y2="1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173" y="343802"/>
            <a:ext cx="2349897" cy="146868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9" descr="Інформація для ВПО! – Бородянська селищна рада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659" y="2166521"/>
            <a:ext cx="2516362" cy="133007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091" y="430368"/>
            <a:ext cx="1942546" cy="109268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3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578" y="2110109"/>
            <a:ext cx="2099470" cy="140986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5913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C:\Users\Praskovia\Desktop\Скриншот 08-03-2026 17294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5496"/>
            <a:ext cx="9144000" cy="699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61" y="170080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3031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0851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9096"/>
          <a:stretch/>
        </p:blipFill>
        <p:spPr bwMode="auto">
          <a:xfrm>
            <a:off x="2123727" y="27220"/>
            <a:ext cx="5400601" cy="141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2538027" y="150662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ПРОВЕДЕНО</a:t>
            </a:r>
          </a:p>
          <a:p>
            <a:pPr lvl="0"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 пленарних засідань </a:t>
            </a:r>
          </a:p>
          <a:p>
            <a:pPr lvl="0" algn="ctr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811" y="2012172"/>
            <a:ext cx="5511515" cy="3911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971600" y="2348880"/>
            <a:ext cx="1931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- 22 бюджетних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6960857" y="2429951"/>
            <a:ext cx="181972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lvl="0" indent="-285750" algn="ctr">
              <a:buFontTx/>
              <a:buChar char="-"/>
            </a:pP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401 земельне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житлового 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господарства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447963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347049" y="5230842"/>
            <a:ext cx="25576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- 31 галузеву програму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3947468" y="5817420"/>
            <a:ext cx="12490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- 5</a:t>
            </a:r>
            <a:r>
              <a:rPr lang="en-US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інших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6309043" y="5277008"/>
            <a:ext cx="26164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lvl="0" indent="-285750" algn="ctr">
              <a:buFontTx/>
              <a:buChar char="-"/>
            </a:pP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освіти, культури, 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молоді та спорту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2378365" y="2782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ПРИЙНЯТО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523 рішень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7375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2" y="2106413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4" name="Picture 2" descr="Інформація про засідання виконавчого комітету | Миколаївська сільська рада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" t="7077" r="2879" b="10000"/>
          <a:stretch/>
        </p:blipFill>
        <p:spPr bwMode="auto">
          <a:xfrm>
            <a:off x="2843808" y="116632"/>
            <a:ext cx="3860159" cy="270891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Блок-схема: знак завершения 4"/>
          <p:cNvSpPr/>
          <p:nvPr/>
        </p:nvSpPr>
        <p:spPr>
          <a:xfrm rot="19136094">
            <a:off x="651772" y="3072226"/>
            <a:ext cx="2586671" cy="1368152"/>
          </a:xfrm>
          <a:prstGeom prst="flowChartTerminator">
            <a:avLst/>
          </a:prstGeom>
          <a:solidFill>
            <a:srgbClr val="0000FF"/>
          </a:solidFill>
          <a:ln w="25400" cap="flat" cmpd="sng" algn="ctr">
            <a:solidFill>
              <a:srgbClr val="0000FF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lvl="0"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ПРОВЕДЕНО</a:t>
            </a:r>
          </a:p>
          <a:p>
            <a:pPr lvl="0"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</a:p>
          <a:p>
            <a:pPr lvl="0"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ЗАСІДАНЬ</a:t>
            </a:r>
          </a:p>
          <a:p>
            <a:pPr lvl="0" algn="ctr"/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Блок-схема: знак завершения 6"/>
          <p:cNvSpPr/>
          <p:nvPr/>
        </p:nvSpPr>
        <p:spPr>
          <a:xfrm rot="2452364">
            <a:off x="6290453" y="3149380"/>
            <a:ext cx="2736304" cy="1368152"/>
          </a:xfrm>
          <a:prstGeom prst="flowChartTerminator">
            <a:avLst/>
          </a:prstGeom>
          <a:solidFill>
            <a:srgbClr val="0000FF"/>
          </a:solidFill>
          <a:ln w="25400" cap="flat" cmpd="sng" algn="ctr">
            <a:solidFill>
              <a:srgbClr val="0000FF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ПРИЙНЯТО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176</a:t>
            </a: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РІШЕННЬ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018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8933"/>
            <a:ext cx="2520280" cy="151216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95283"/>
            <a:ext cx="2232248" cy="149357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Блок-схема: магнитный диск 11"/>
          <p:cNvSpPr/>
          <p:nvPr/>
        </p:nvSpPr>
        <p:spPr>
          <a:xfrm>
            <a:off x="3169421" y="659741"/>
            <a:ext cx="459622" cy="1280167"/>
          </a:xfrm>
          <a:prstGeom prst="flowChartMagneticDisk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4" name="Блок-схема: магнитный диск 13"/>
          <p:cNvSpPr/>
          <p:nvPr/>
        </p:nvSpPr>
        <p:spPr>
          <a:xfrm>
            <a:off x="4657795" y="778268"/>
            <a:ext cx="541448" cy="1327708"/>
          </a:xfrm>
          <a:prstGeom prst="flowChartMagneticDisk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5" name="Блок-схема: магнитный диск 14"/>
          <p:cNvSpPr/>
          <p:nvPr/>
        </p:nvSpPr>
        <p:spPr>
          <a:xfrm>
            <a:off x="6069358" y="623939"/>
            <a:ext cx="504056" cy="1368152"/>
          </a:xfrm>
          <a:prstGeom prst="flowChartMagneticDisk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8" name="TextBox 17"/>
          <p:cNvSpPr txBox="1"/>
          <p:nvPr/>
        </p:nvSpPr>
        <p:spPr>
          <a:xfrm rot="5248137">
            <a:off x="4442970" y="1283462"/>
            <a:ext cx="971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200" b="1" dirty="0"/>
              <a:t>особистий прийом </a:t>
            </a:r>
          </a:p>
          <a:p>
            <a:pPr algn="ctr"/>
            <a:r>
              <a:rPr lang="uk-UA" sz="1200" b="1" dirty="0"/>
              <a:t> 12 </a:t>
            </a:r>
            <a:endParaRPr lang="ru-RU" sz="1200" b="1" dirty="0"/>
          </a:p>
        </p:txBody>
      </p:sp>
      <p:sp>
        <p:nvSpPr>
          <p:cNvPr id="19" name="TextBox 18"/>
          <p:cNvSpPr txBox="1"/>
          <p:nvPr/>
        </p:nvSpPr>
        <p:spPr>
          <a:xfrm rot="5400000">
            <a:off x="2914104" y="1280337"/>
            <a:ext cx="972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200" b="1" dirty="0"/>
              <a:t>Поштою 110</a:t>
            </a:r>
            <a:endParaRPr lang="ru-RU" sz="1200" b="1" dirty="0"/>
          </a:p>
        </p:txBody>
      </p:sp>
      <p:sp>
        <p:nvSpPr>
          <p:cNvPr id="20" name="TextBox 19"/>
          <p:cNvSpPr txBox="1"/>
          <p:nvPr/>
        </p:nvSpPr>
        <p:spPr>
          <a:xfrm rot="5400000">
            <a:off x="5873022" y="1211289"/>
            <a:ext cx="8822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200" b="1" dirty="0"/>
              <a:t>Засобами зв’язку 5</a:t>
            </a:r>
            <a:endParaRPr lang="ru-RU" sz="1200" b="1" dirty="0"/>
          </a:p>
        </p:txBody>
      </p:sp>
      <p:sp>
        <p:nvSpPr>
          <p:cNvPr id="4" name="Блок-схема: подготовка 3"/>
          <p:cNvSpPr/>
          <p:nvPr/>
        </p:nvSpPr>
        <p:spPr>
          <a:xfrm>
            <a:off x="3231422" y="220295"/>
            <a:ext cx="3284794" cy="976756"/>
          </a:xfrm>
          <a:prstGeom prst="flowChartPreparation">
            <a:avLst/>
          </a:prstGeom>
          <a:solidFill>
            <a:srgbClr val="0000FF"/>
          </a:solidFill>
          <a:ln w="25400" cap="flat" cmpd="sng" algn="ctr">
            <a:solidFill>
              <a:srgbClr val="0000FF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lvl="0" algn="ctr"/>
            <a:r>
              <a:rPr lang="uk-UA" sz="175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ВСЬОГО </a:t>
            </a:r>
          </a:p>
          <a:p>
            <a:pPr lvl="0" algn="ctr"/>
            <a:r>
              <a:rPr lang="uk-UA" sz="175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звернень</a:t>
            </a:r>
          </a:p>
          <a:p>
            <a:pPr lvl="0" algn="ctr"/>
            <a:r>
              <a:rPr lang="uk-UA" sz="175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127</a:t>
            </a:r>
            <a:endParaRPr lang="ru-RU" sz="175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3" name="Диаграмма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1462482"/>
              </p:ext>
            </p:extLst>
          </p:nvPr>
        </p:nvGraphicFramePr>
        <p:xfrm>
          <a:off x="1113232" y="2105976"/>
          <a:ext cx="6411096" cy="41313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2713085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5374" y="2566789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-180528" y="13990"/>
            <a:ext cx="9324528" cy="7309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b="1" spc="50" dirty="0">
                <a:ln w="11430">
                  <a:solidFill>
                    <a:srgbClr val="0033CC"/>
                  </a:solidFill>
                </a:ln>
                <a:solidFill>
                  <a:srgbClr val="2F2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РЕЄСТРАЦІЯ</a:t>
            </a:r>
          </a:p>
          <a:p>
            <a:pPr lvl="0" algn="ctr"/>
            <a:r>
              <a:rPr lang="ru-RU" sz="2000" b="1" spc="50" dirty="0">
                <a:ln w="11430">
                  <a:solidFill>
                    <a:srgbClr val="0033CC"/>
                  </a:solidFill>
                </a:ln>
                <a:solidFill>
                  <a:srgbClr val="2F2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spc="50" dirty="0">
                <a:ln w="11430">
                  <a:solidFill>
                    <a:srgbClr val="0033CC"/>
                  </a:solidFill>
                </a:ln>
                <a:solidFill>
                  <a:srgbClr val="2F2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АКТОВИХ  ЗАПИСІВ  ЦИВІЛЬНОГО СТАНУ  - 105 з них</a:t>
            </a:r>
            <a:r>
              <a:rPr lang="ru-RU" sz="2350" b="1" spc="50" dirty="0">
                <a:ln w="11430">
                  <a:solidFill>
                    <a:srgbClr val="0033CC"/>
                  </a:solidFill>
                </a:ln>
                <a:solidFill>
                  <a:srgbClr val="2F2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3" y="548680"/>
            <a:ext cx="3390989" cy="2451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685173"/>
            <a:ext cx="3526649" cy="217886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529" y="3078933"/>
            <a:ext cx="1789757" cy="2483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18" y="3290986"/>
            <a:ext cx="4108450" cy="2328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3059832" y="684796"/>
            <a:ext cx="2655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b="1" kern="0" dirty="0">
                <a:ln w="11430"/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 народження – 20:</a:t>
            </a:r>
          </a:p>
          <a:p>
            <a:pPr marL="285750" lvl="0" indent="-285750" algn="ctr">
              <a:buFont typeface="Arial" pitchFamily="34" charset="0"/>
              <a:buChar char="•"/>
              <a:defRPr/>
            </a:pPr>
            <a:r>
              <a:rPr lang="ru-RU" b="1" kern="0" dirty="0">
                <a:ln w="11430">
                  <a:solidFill>
                    <a:srgbClr val="0070C0"/>
                  </a:solidFill>
                </a:ln>
                <a:solidFill>
                  <a:srgbClr val="FC10C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 хлопчиків; </a:t>
            </a:r>
          </a:p>
          <a:p>
            <a:pPr marL="285750" lvl="0" indent="-285750" algn="ctr">
              <a:buFont typeface="Arial" pitchFamily="34" charset="0"/>
              <a:buChar char="•"/>
              <a:defRPr/>
            </a:pPr>
            <a:r>
              <a:rPr lang="ru-RU" b="1" kern="0" dirty="0">
                <a:ln w="11430"/>
                <a:solidFill>
                  <a:srgbClr val="FC10C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 </a:t>
            </a:r>
            <a:r>
              <a:rPr lang="ru-RU" b="1" kern="0" dirty="0">
                <a:ln w="11430"/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дівчаток</a:t>
            </a:r>
            <a:endParaRPr lang="ru-RU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6589529" y="5683349"/>
            <a:ext cx="1826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ru-RU" b="1" kern="0" dirty="0">
                <a:ln w="10541" cmpd="sng">
                  <a:solidFill>
                    <a:schemeClr val="tx1"/>
                  </a:solidFill>
                  <a:prstDash val="solid"/>
                </a:ln>
                <a:latin typeface="Times New Roman" panose="02020603050405020304" pitchFamily="18" charset="0"/>
                <a:cs typeface="Times New Roman" panose="02020603050405020304" pitchFamily="18" charset="0"/>
              </a:rPr>
              <a:t>про смерть  - 77</a:t>
            </a:r>
            <a:endParaRPr lang="ru-RU" kern="0" dirty="0">
              <a:ln w="10541" cmpd="sng">
                <a:solidFill>
                  <a:schemeClr val="tx1"/>
                </a:solidFill>
                <a:prstDash val="solid"/>
              </a:ln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6712401" y="2620191"/>
            <a:ext cx="1544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ru-RU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 </a:t>
            </a:r>
            <a:r>
              <a:rPr lang="uk-UA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шлюб </a:t>
            </a:r>
            <a:r>
              <a:rPr lang="ru-RU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- 8</a:t>
            </a:r>
            <a:endParaRPr lang="uk-UA" kern="0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728330" y="5549905"/>
            <a:ext cx="38747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ru-RU" b="1" kern="0" dirty="0">
                <a:ln w="10541" cmpd="sng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b="1" kern="0" dirty="0">
                <a:ln w="10541" cmpd="sng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вчинення</a:t>
            </a:r>
            <a:r>
              <a:rPr lang="ru-RU" b="1" kern="0" dirty="0">
                <a:ln w="10541" cmpd="sng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b="1" kern="0" dirty="0">
                <a:ln w="10541" cmpd="sng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нотаріальних</a:t>
            </a:r>
            <a:r>
              <a:rPr lang="ru-RU" b="1" kern="0" dirty="0">
                <a:ln w="10541" cmpd="sng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uk-UA" b="1" kern="0" dirty="0">
                <a:ln w="10541" cmpd="sng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дій -  204</a:t>
            </a:r>
            <a:endParaRPr lang="uk-UA" kern="0" dirty="0">
              <a:ln w="10541" cmpd="sng">
                <a:solidFill>
                  <a:srgbClr val="002060"/>
                </a:solidFill>
                <a:prstDash val="solid"/>
              </a:ln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5948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584" y="3573016"/>
            <a:ext cx="3744416" cy="251676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965114" y="963883"/>
            <a:ext cx="4728538" cy="42267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ВІЙСЬКОВИЙ ОБЛІК</a:t>
            </a:r>
            <a:endParaRPr kumimoji="0" lang="ru-RU" sz="20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ru-RU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Batang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На військовому обліку у 2025 р. в  громаді перебуває  </a:t>
            </a: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1 951  </a:t>
            </a:r>
            <a:r>
              <a:rPr kumimoji="0" lang="uk-UA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військовозобов’язаних осіб,</a:t>
            </a:r>
            <a:r>
              <a:rPr kumimoji="0" lang="uk-UA" sz="2000" b="0" i="0" u="none" strike="noStrike" kern="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 </a:t>
            </a:r>
            <a:r>
              <a:rPr kumimoji="0" lang="uk-UA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з них:</a:t>
            </a:r>
            <a:endParaRPr kumimoji="0" lang="ru-RU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Batang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 - </a:t>
            </a:r>
            <a:r>
              <a:rPr lang="uk-UA" sz="2000" b="1" kern="0" dirty="0">
                <a:solidFill>
                  <a:srgbClr val="002060"/>
                </a:solidFill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308</a:t>
            </a: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   осіб - призовного віку;</a:t>
            </a:r>
            <a:endParaRPr lang="ru-RU" sz="2000" kern="0" dirty="0">
              <a:solidFill>
                <a:srgbClr val="002060"/>
              </a:solidFill>
              <a:latin typeface="Times New Roman" panose="02020603050405020304" pitchFamily="18" charset="0"/>
              <a:ea typeface="Batang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 - 631особа -   учасники бойових дій;</a:t>
            </a:r>
            <a:endParaRPr kumimoji="0" lang="ru-RU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Batang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- 115 осіб -  військовозобов’язані жінок;</a:t>
            </a:r>
            <a:endParaRPr kumimoji="0" lang="ru-RU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Batang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- 17</a:t>
            </a:r>
            <a:r>
              <a:rPr kumimoji="0" lang="uk-UA" sz="2000" b="1" i="0" u="none" strike="noStrike" kern="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 осіб -</a:t>
            </a: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Batang"/>
                <a:cs typeface="Times New Roman" panose="02020603050405020304" pitchFamily="18" charset="0"/>
              </a:rPr>
              <a:t> офіцерського складу</a:t>
            </a:r>
            <a:endParaRPr kumimoji="0" lang="ru-RU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0" y="305832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ОРГАНІЗАЦІЯ ТА СТАН ВЕДЕННЯ ВІЙСЬКОВОГО ОБЛІКУ В ГРОМАДІ</a:t>
            </a:r>
            <a:endParaRPr lang="ru-RU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3594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ru-RU" dirty="0">
              <a:effectLst/>
              <a:latin typeface="Times New Roman"/>
              <a:ea typeface="Times New Roman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23" y="70104"/>
            <a:ext cx="3356561" cy="143852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99792" y="21328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dirty="0"/>
          </a:p>
        </p:txBody>
      </p:sp>
      <p:sp>
        <p:nvSpPr>
          <p:cNvPr id="9" name="AutoShape 8" descr="Львівщина розширює спектр адміністративних послуг у ЦНАПах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0" name="AutoShape 10" descr="Львівщина розширює спектр адміністративних послуг у ЦНАПах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1" name="AutoShape 12" descr="Львівщина розширює спектр адміністративних послуг у ЦНАПах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12301" name="Picture 1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1" t="43218" r="53556" b="19588"/>
          <a:stretch/>
        </p:blipFill>
        <p:spPr bwMode="auto">
          <a:xfrm>
            <a:off x="6543928" y="2153444"/>
            <a:ext cx="1988511" cy="12548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3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892" y="4448903"/>
            <a:ext cx="1972047" cy="128395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4" name="Picture 1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254" y="3966472"/>
            <a:ext cx="2513847" cy="132874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5" name="Picture 1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6" t="8110" r="31995" b="41257"/>
          <a:stretch/>
        </p:blipFill>
        <p:spPr bwMode="auto">
          <a:xfrm>
            <a:off x="1371634" y="4987950"/>
            <a:ext cx="2179949" cy="88256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3" descr="C:\Users\Praskovia\Desktop\1000_1000_176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336" y="1994532"/>
            <a:ext cx="1855067" cy="1209658"/>
          </a:xfrm>
          <a:prstGeom prst="rect">
            <a:avLst/>
          </a:prstGeom>
          <a:noFill/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Земельні питання: як їх затверджують і що може зробити громада - Гречка -  Новини Кропивницький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584" y="2267489"/>
            <a:ext cx="2690664" cy="1345332"/>
          </a:xfrm>
          <a:prstGeom prst="rect">
            <a:avLst/>
          </a:prstGeom>
          <a:noFill/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4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9" t="-6409" r="6210" b="15899"/>
          <a:stretch/>
        </p:blipFill>
        <p:spPr bwMode="auto">
          <a:xfrm>
            <a:off x="1177354" y="3639913"/>
            <a:ext cx="2205072" cy="105410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3207423" y="1052736"/>
            <a:ext cx="5292080" cy="9417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540385">
              <a:lnSpc>
                <a:spcPct val="115000"/>
              </a:lnSpc>
              <a:spcAft>
                <a:spcPts val="0"/>
              </a:spcAft>
            </a:pPr>
            <a:r>
              <a:rPr lang="ru-RU" sz="2400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ОСНОВНІ ГРУПИ АДМІНІСТРАТИВНИХ ПОСЛУГ: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3775912" y="128359"/>
            <a:ext cx="53680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ru-RU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У 2025 році прийнято:</a:t>
            </a:r>
          </a:p>
          <a:p>
            <a:pPr algn="r"/>
            <a:r>
              <a:rPr lang="ru-RU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413  </a:t>
            </a:r>
            <a:r>
              <a:rPr lang="ru-RU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заяв на реєстрацію місця проживання;</a:t>
            </a:r>
          </a:p>
          <a:p>
            <a:pPr algn="r"/>
            <a:r>
              <a:rPr lang="ru-RU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400 </a:t>
            </a:r>
            <a:r>
              <a:rPr lang="ru-RU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заяв на зняття з  реєстрації місця проживання</a:t>
            </a:r>
          </a:p>
        </p:txBody>
      </p:sp>
    </p:spTree>
    <p:extLst>
      <p:ext uri="{BB962C8B-B14F-4D97-AF65-F5344CB8AC3E}">
        <p14:creationId xmlns:p14="http://schemas.microsoft.com/office/powerpoint/2010/main" val="24036381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540385" algn="ctr">
              <a:lnSpc>
                <a:spcPct val="115000"/>
              </a:lnSpc>
              <a:spcAft>
                <a:spcPts val="0"/>
              </a:spcAft>
            </a:pP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ЛІДЕРАМИ ЗА ПОПУЛЯРНІСТЮ У 2025 РОЦІ БУЛИ НАСТУПНІ </a:t>
            </a:r>
          </a:p>
          <a:p>
            <a:pPr indent="540385" algn="ctr">
              <a:lnSpc>
                <a:spcPct val="115000"/>
              </a:lnSpc>
              <a:spcAft>
                <a:spcPts val="0"/>
              </a:spcAft>
            </a:pP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АДМІНІСТРАТИВНІ ПОСЛУГИ: </a:t>
            </a:r>
            <a:endParaRPr lang="ru-RU" sz="1600" b="1" dirty="0">
              <a:solidFill>
                <a:srgbClr val="00206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2320899"/>
              </p:ext>
            </p:extLst>
          </p:nvPr>
        </p:nvGraphicFramePr>
        <p:xfrm>
          <a:off x="1907704" y="396081"/>
          <a:ext cx="612068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Прямоугольник 2"/>
          <p:cNvSpPr/>
          <p:nvPr/>
        </p:nvSpPr>
        <p:spPr>
          <a:xfrm>
            <a:off x="2899393" y="2955359"/>
            <a:ext cx="47268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ПОСЛУГИ СОЦІАЛЬНОГО ХАРАКТЕРУ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15008215"/>
              </p:ext>
            </p:extLst>
          </p:nvPr>
        </p:nvGraphicFramePr>
        <p:xfrm>
          <a:off x="1763688" y="3686299"/>
          <a:ext cx="6552728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9847324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84789607"/>
              </p:ext>
            </p:extLst>
          </p:nvPr>
        </p:nvGraphicFramePr>
        <p:xfrm>
          <a:off x="2286000" y="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Прямоугольник 1"/>
          <p:cNvSpPr/>
          <p:nvPr/>
        </p:nvSpPr>
        <p:spPr>
          <a:xfrm>
            <a:off x="0" y="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НАДАНО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ПОСЛУГ ВІДДІЛОМ ЦНАП у 2025 році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075" y="2420888"/>
            <a:ext cx="3095625" cy="85725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169" y="2461981"/>
            <a:ext cx="2758589" cy="152707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35" b="23380"/>
          <a:stretch/>
        </p:blipFill>
        <p:spPr bwMode="auto">
          <a:xfrm>
            <a:off x="164332" y="4031684"/>
            <a:ext cx="1584176" cy="162038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83586"/>
            <a:ext cx="2859924" cy="161094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287543"/>
            <a:ext cx="3324573" cy="72905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89202"/>
            <a:ext cx="3770784" cy="19796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6098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9583"/>
            <a:ext cx="2975073" cy="223130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1" t="2916" r="4489" b="4088"/>
          <a:stretch/>
        </p:blipFill>
        <p:spPr bwMode="auto">
          <a:xfrm>
            <a:off x="1907704" y="2508151"/>
            <a:ext cx="2664296" cy="363848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60" b="3915"/>
          <a:stretch/>
        </p:blipFill>
        <p:spPr bwMode="auto">
          <a:xfrm>
            <a:off x="5364088" y="1484783"/>
            <a:ext cx="2977295" cy="3971639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85783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АДМІНІСТРАТИВНА</a:t>
            </a:r>
            <a:r>
              <a:rPr lang="uk-UA" sz="2000" b="1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uk-UA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КОМІСІЯ</a:t>
            </a:r>
          </a:p>
          <a:p>
            <a:pPr lvl="0" algn="ctr"/>
            <a:r>
              <a:rPr lang="uk-UA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dirty="0">
              <a:solidFill>
                <a:srgbClr val="C00000"/>
              </a:solidFill>
              <a:latin typeface="Century Schoolbook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76" b="98810" l="10000" r="90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316602"/>
            <a:ext cx="3967053" cy="222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Двенадцатиугольник 6"/>
          <p:cNvSpPr/>
          <p:nvPr/>
        </p:nvSpPr>
        <p:spPr>
          <a:xfrm>
            <a:off x="4067944" y="546708"/>
            <a:ext cx="2304257" cy="2016224"/>
          </a:xfrm>
          <a:prstGeom prst="dodecagon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lvl="0"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проведено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</a:p>
          <a:p>
            <a:pPr lvl="0"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засідань</a:t>
            </a:r>
          </a:p>
        </p:txBody>
      </p:sp>
      <p:sp>
        <p:nvSpPr>
          <p:cNvPr id="8" name="Правильный пятиугольник 7"/>
          <p:cNvSpPr/>
          <p:nvPr/>
        </p:nvSpPr>
        <p:spPr>
          <a:xfrm>
            <a:off x="6444208" y="2379100"/>
            <a:ext cx="2535559" cy="2274035"/>
          </a:xfrm>
          <a:prstGeom prst="pentagon">
            <a:avLst/>
          </a:prstGeom>
          <a:solidFill>
            <a:srgbClr val="00B0F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</a:t>
            </a: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адійшло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87,0  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тис. грн.    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/>
                <a:ea typeface="+mn-ea"/>
                <a:cs typeface="+mn-cs"/>
              </a:rPr>
              <a:t>     	</a:t>
            </a:r>
          </a:p>
        </p:txBody>
      </p:sp>
      <p:sp>
        <p:nvSpPr>
          <p:cNvPr id="9" name="Шестиугольник 8"/>
          <p:cNvSpPr/>
          <p:nvPr/>
        </p:nvSpPr>
        <p:spPr>
          <a:xfrm>
            <a:off x="1079565" y="3284984"/>
            <a:ext cx="2664296" cy="2169446"/>
          </a:xfrm>
          <a:prstGeom prst="hexagon">
            <a:avLst/>
          </a:prstGeom>
          <a:solidFill>
            <a:srgbClr val="FF0066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</a:t>
            </a: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озглянуто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35          протоколів.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140025"/>
            <a:ext cx="3524250" cy="34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967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2483768" y="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uk-UA" sz="2400" b="1" spc="50" dirty="0">
                <a:ln w="11430"/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ГОЛОВНІ РОЗПОРЯДНИКИ МІСЦЕВИХ КОШТІВ</a:t>
            </a:r>
            <a:endParaRPr lang="ru-RU" sz="2400" b="1" spc="50" dirty="0">
              <a:ln w="11430"/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7872" l="7000" r="99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7205">
            <a:off x="2987823" y="602669"/>
            <a:ext cx="3168352" cy="2382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Скругленный прямоугольник 7"/>
          <p:cNvSpPr/>
          <p:nvPr/>
        </p:nvSpPr>
        <p:spPr>
          <a:xfrm>
            <a:off x="6516216" y="1052736"/>
            <a:ext cx="2031892" cy="900726"/>
          </a:xfrm>
          <a:prstGeom prst="roundRect">
            <a:avLst/>
          </a:prstGeom>
          <a:gradFill rotWithShape="1">
            <a:gsLst>
              <a:gs pos="0">
                <a:srgbClr val="C0504D">
                  <a:tint val="50000"/>
                  <a:satMod val="300000"/>
                </a:srgbClr>
              </a:gs>
              <a:gs pos="35000">
                <a:srgbClr val="C0504D">
                  <a:tint val="37000"/>
                  <a:satMod val="300000"/>
                </a:srgbClr>
              </a:gs>
              <a:gs pos="100000">
                <a:srgbClr val="C0504D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C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solidFill>
                    <a:srgbClr val="FF0000"/>
                  </a:solidFill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ФІНАНСОВИЙ ВІДДІЛ</a:t>
            </a:r>
            <a:endParaRPr kumimoji="0" lang="ru-RU" sz="1800" b="1" i="0" u="none" strike="noStrike" kern="0" cap="none" spc="0" normalizeH="0" baseline="0" noProof="0" dirty="0">
              <a:ln>
                <a:solidFill>
                  <a:srgbClr val="FF0000"/>
                </a:solidFill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639" y="1062877"/>
            <a:ext cx="22494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Скругленный прямоугольник 8"/>
          <p:cNvSpPr/>
          <p:nvPr/>
        </p:nvSpPr>
        <p:spPr>
          <a:xfrm>
            <a:off x="3021764" y="2925627"/>
            <a:ext cx="3253298" cy="688040"/>
          </a:xfrm>
          <a:prstGeom prst="roundRect">
            <a:avLst/>
          </a:prstGeom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uk-UA" b="1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СІЛЬСЬКА РАДА</a:t>
            </a:r>
            <a:endParaRPr lang="ru-RU" b="1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905" y="3927289"/>
            <a:ext cx="3084513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Овал 12"/>
          <p:cNvSpPr/>
          <p:nvPr/>
        </p:nvSpPr>
        <p:spPr>
          <a:xfrm>
            <a:off x="3061807" y="4566926"/>
            <a:ext cx="3173212" cy="1365128"/>
          </a:xfrm>
          <a:prstGeom prst="ellipse">
            <a:avLst/>
          </a:prstGeom>
          <a:ln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uk-UA" sz="1600" b="1" dirty="0">
                <a:solidFill>
                  <a:srgbClr val="CC1E8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ЦЕНТР </a:t>
            </a:r>
          </a:p>
          <a:p>
            <a:pPr lvl="0" algn="ctr"/>
            <a:r>
              <a:rPr lang="uk-UA" sz="1600" b="1" dirty="0">
                <a:solidFill>
                  <a:srgbClr val="CC1E8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НАДАННЯ СОЦІАЛЬНИХ ПОСЛУГ НАСЕЛЕННЮ</a:t>
            </a:r>
            <a:endParaRPr lang="ru-RU" sz="1600" b="1" dirty="0">
              <a:solidFill>
                <a:srgbClr val="CC1E8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Овал 13"/>
          <p:cNvSpPr/>
          <p:nvPr/>
        </p:nvSpPr>
        <p:spPr>
          <a:xfrm>
            <a:off x="431264" y="3989019"/>
            <a:ext cx="2630543" cy="1181464"/>
          </a:xfrm>
          <a:prstGeom prst="ellipse">
            <a:avLst/>
          </a:prstGeom>
          <a:gradFill rotWithShape="1">
            <a:gsLst>
              <a:gs pos="0">
                <a:srgbClr val="4F81BD">
                  <a:tint val="50000"/>
                  <a:satMod val="300000"/>
                </a:srgbClr>
              </a:gs>
              <a:gs pos="35000">
                <a:srgbClr val="4F81BD">
                  <a:tint val="37000"/>
                  <a:satMod val="300000"/>
                </a:srgbClr>
              </a:gs>
              <a:gs pos="100000">
                <a:srgbClr val="4F81BD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7030A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algn="ctr"/>
            <a:r>
              <a:rPr lang="uk-UA" b="1" dirty="0">
                <a:solidFill>
                  <a:srgbClr val="CC1E8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КП «ДОБРОБУТ»</a:t>
            </a:r>
            <a:endParaRPr lang="ru-RU" b="1" dirty="0">
              <a:solidFill>
                <a:srgbClr val="CC1E8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442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0" y="79325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4A14AC"/>
                </a:solidFill>
                <a:latin typeface="Times New Roman"/>
                <a:ea typeface="Calibri"/>
              </a:rPr>
              <a:t>ЗА СІЧЕНЬ – ВЕРЕСЕНЬ 2025 РОКУ </a:t>
            </a:r>
          </a:p>
          <a:p>
            <a:pPr algn="ctr"/>
            <a:r>
              <a:rPr lang="uk-UA" b="1" dirty="0">
                <a:solidFill>
                  <a:srgbClr val="4A14AC"/>
                </a:solidFill>
                <a:latin typeface="Times New Roman"/>
                <a:ea typeface="Calibri"/>
              </a:rPr>
              <a:t>НАДІЙШЛО КОШТІВ ДО СБ - 176 МЛН. 424,9  ТИС. ГРН. </a:t>
            </a:r>
            <a:endParaRPr lang="ru-RU" b="1" dirty="0">
              <a:solidFill>
                <a:srgbClr val="4A14AC"/>
              </a:solidFill>
            </a:endParaRPr>
          </a:p>
        </p:txBody>
      </p:sp>
      <p:graphicFrame>
        <p:nvGraphicFramePr>
          <p:cNvPr id="7" name="Chart 1">
            <a:extLst>
              <a:ext uri="{FF2B5EF4-FFF2-40B4-BE49-F238E27FC236}">
                <a16:creationId xmlns:a16="http://schemas.microsoft.com/office/drawing/2014/main" id="{00000000-0008-0000-0000-0000020000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69742692"/>
              </p:ext>
            </p:extLst>
          </p:nvPr>
        </p:nvGraphicFramePr>
        <p:xfrm>
          <a:off x="1043608" y="725656"/>
          <a:ext cx="7992888" cy="52090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2399709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82619992"/>
              </p:ext>
            </p:extLst>
          </p:nvPr>
        </p:nvGraphicFramePr>
        <p:xfrm>
          <a:off x="467544" y="476672"/>
          <a:ext cx="8496944" cy="30243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Прямоугольник 1"/>
          <p:cNvSpPr/>
          <p:nvPr/>
        </p:nvSpPr>
        <p:spPr>
          <a:xfrm>
            <a:off x="0" y="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НАДХОДЖЕННЯ КОШТІВ ПО ТЕРИТОРІЯХ У 2021-2025 РОКАХ 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Диаграмма 6">
            <a:extLst>
              <a:ext uri="{FF2B5EF4-FFF2-40B4-BE49-F238E27FC236}">
                <a16:creationId xmlns:a16="http://schemas.microsoft.com/office/drawing/2014/main" id="{9096B417-7746-453D-9A61-D28AEFDFAE8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3555618"/>
              </p:ext>
            </p:extLst>
          </p:nvPr>
        </p:nvGraphicFramePr>
        <p:xfrm>
          <a:off x="0" y="2924944"/>
          <a:ext cx="9108504" cy="30963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6188663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-14778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У 2025 РОЦІ НАДІЙШЛО КОШТІВ ДО ЗАГАЛЬНОГО ФОНДУ</a:t>
            </a:r>
          </a:p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171  533,7 ТИС. 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3197647"/>
              </p:ext>
            </p:extLst>
          </p:nvPr>
        </p:nvGraphicFramePr>
        <p:xfrm>
          <a:off x="1177354" y="476672"/>
          <a:ext cx="7859142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7" name="chart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309" y="476672"/>
            <a:ext cx="1722089" cy="1262327"/>
          </a:xfrm>
          <a:prstGeom prst="rect">
            <a:avLst/>
          </a:prstGeom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15320539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75982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НАДІЙШЛО КОШТІВ  ДО СПЕЦІАЛЬНОГО ФОНДУ  </a:t>
            </a:r>
          </a:p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У 2025 РОКУ НАДІЙШЛО 4 МЛН. 891,2 ТИС. ГРН. 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23285696"/>
              </p:ext>
            </p:extLst>
          </p:nvPr>
        </p:nvGraphicFramePr>
        <p:xfrm>
          <a:off x="1177354" y="620688"/>
          <a:ext cx="7787134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8" name="chart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12" y="28307"/>
            <a:ext cx="1511412" cy="921387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792"/>
            <a:ext cx="1995205" cy="87290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2604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2307420"/>
              </p:ext>
            </p:extLst>
          </p:nvPr>
        </p:nvGraphicFramePr>
        <p:xfrm>
          <a:off x="1043608" y="692696"/>
          <a:ext cx="8100392" cy="55446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-108521" y="-99392"/>
            <a:ext cx="92525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Видатки сільського бюджету за 2025 року склали</a:t>
            </a:r>
          </a:p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172 млн.148,2 тис. 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58204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95878370"/>
              </p:ext>
            </p:extLst>
          </p:nvPr>
        </p:nvGraphicFramePr>
        <p:xfrm>
          <a:off x="1043608" y="476672"/>
          <a:ext cx="8100392" cy="56886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Прямоугольник 2"/>
          <p:cNvSpPr/>
          <p:nvPr/>
        </p:nvSpPr>
        <p:spPr>
          <a:xfrm>
            <a:off x="-47911" y="0"/>
            <a:ext cx="92398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1" i="0" u="none" strike="noStrike" kern="1200" baseline="0">
                <a:solidFill>
                  <a:prstClr val="black"/>
                </a:solidFill>
                <a:latin typeface="+mn-lt"/>
                <a:ea typeface="+mn-ea"/>
                <a:cs typeface="+mn-cs"/>
              </a:defRPr>
            </a:pP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ВИДІЛЕНО КОШТІВ НА УТРИМАННЯ  ОМС  у 2025 р. – 27 770,9 тис.грн.</a:t>
            </a:r>
            <a:endParaRPr kumimoji="0" lang="ru-RU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42878425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48159"/>
            <a:ext cx="1885639" cy="251156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6670"/>
            <a:ext cx="2448272" cy="325757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248" y="116670"/>
            <a:ext cx="2031504" cy="270867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161575"/>
            <a:ext cx="2016224" cy="268829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841" y="3108851"/>
            <a:ext cx="1425955" cy="190723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316" y="3284984"/>
            <a:ext cx="1485652" cy="198086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94112"/>
            <a:ext cx="2114748" cy="2819664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02278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95737" y="54868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dirty="0"/>
              <a:t>сміттєвоз</a:t>
            </a:r>
            <a:endParaRPr lang="ru-RU" dirty="0"/>
          </a:p>
        </p:txBody>
      </p:sp>
      <p:sp>
        <p:nvSpPr>
          <p:cNvPr id="3" name="AutoShape 9" descr="Офисный стул AMF ИЗО А-02 (011012) для конференций, презентаций, банков 011012 фото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4" name="AutoShape 11" descr="Офисный стул AMF ИЗО А-02 (011012) для конференций, презентаций, банков 011012 фото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5" name="AutoShape 13" descr="gallery-image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7" name="AutoShape 15" descr="ᐉ Офісні стільці (комп'ютерні) в Києві купити в Епіцентр К • Ціна в Україні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8" name="AutoShape 17" descr="gallery-image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9" name="AutoShape 19" descr="Офисный стул AMF ИЗО А-01 (011007) для конференций, презентаций, банков 011007 фото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8212" name="Picture 2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88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364"/>
            <a:ext cx="1712962" cy="1712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AutoShape 25" descr="охоронна сигналізація принцип роботи принцип роботи gsm сигналізації,  принцип роботи охоронної сигналізації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1" name="AutoShape 27" descr="охоронна сигналізація принцип роботи принцип роботи gsm сигналізації,  принцип роботи охоронної сигналізації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2" name="AutoShape 29" descr="охоронна сигналізація принцип роботи принцип роботи gsm сигналізації,  принцип роботи охоронної сигналізації"/>
          <p:cNvSpPr>
            <a:spLocks noChangeAspect="1" noChangeArrowheads="1"/>
          </p:cNvSpPr>
          <p:nvPr/>
        </p:nvSpPr>
        <p:spPr bwMode="auto">
          <a:xfrm>
            <a:off x="1374775" y="1074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3" name="AutoShape 31" descr="охоронна сигналізація принцип роботи принцип роботи gsm сигналізації,  принцип роботи охоронної сигналізації"/>
          <p:cNvSpPr>
            <a:spLocks noChangeAspect="1" noChangeArrowheads="1"/>
          </p:cNvSpPr>
          <p:nvPr/>
        </p:nvSpPr>
        <p:spPr bwMode="auto">
          <a:xfrm>
            <a:off x="1527175" y="1227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8227" name="Picture 35" descr="Ноутбук HP 14-ep0021ua (8F2S0EA) – купить в Киеве | цена и отзывы в MOY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2733" l="8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456" y="2420887"/>
            <a:ext cx="1277119" cy="127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utoShape 37" descr="Купити комп'ютери бв в Україні. Компʼютерна техніка з істрорією &quot;775&quot;"/>
          <p:cNvSpPr>
            <a:spLocks noChangeAspect="1" noChangeArrowheads="1"/>
          </p:cNvSpPr>
          <p:nvPr/>
        </p:nvSpPr>
        <p:spPr bwMode="auto">
          <a:xfrm>
            <a:off x="1679575" y="1379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5" name="AutoShape 39" descr="Купити комп'ютери бв в Україні. Компʼютерна техніка з істрорією &quot;775&quot;"/>
          <p:cNvSpPr>
            <a:spLocks noChangeAspect="1" noChangeArrowheads="1"/>
          </p:cNvSpPr>
          <p:nvPr/>
        </p:nvSpPr>
        <p:spPr bwMode="auto">
          <a:xfrm>
            <a:off x="1831975" y="1531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6" name="AutoShape 41" descr="Купити комп'ютери бв в Україні. Компʼютерна техніка з істрорією &quot;775&quot;"/>
          <p:cNvSpPr>
            <a:spLocks noChangeAspect="1" noChangeArrowheads="1"/>
          </p:cNvSpPr>
          <p:nvPr/>
        </p:nvSpPr>
        <p:spPr bwMode="auto">
          <a:xfrm>
            <a:off x="1984375" y="1684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7" name="AutoShape 43" descr="data:image/jpeg;base64,/9j/4AAQSkZJRgABAQAAAQABAAD/2wCEAAkGBxISEhUSEBIVFRUWFRISFRcVFRcXGRgXFRUWFxUVFxcYHSggGB4lHRgVIjEiJiorLi4xGB8zODMtPSgtLi0BCgoKDg0OGhAQFy0fHiEtLTMtLy0tNCstLTctLy4vLTctLS4tLS0rKy0tLS0tLy0tLSsvKystLS0tLSsrLS0tK//AABEIAMAA3AMBIgACEQEDEQH/xAAcAAABBAMBAAAAAAAAAAAAAAAAAQQFBgIDBwj/xABNEAABAwIDAwgFCAYIBAcAAAABAAIDBBESITEFQVEGBxMiYXGRsTJygaGyFCNCUmJzdMEzNYKz0fAWJUNTY6K04SQ0ksIVJpSjpMPS/8QAGgEBAQADAQEAAAAAAAAAAAAAAAECAwQFBv/EACkRAQACAgAEBAcBAQAAAAAAAAABAgMRBBIhMQUiQVETFDJCYXGBsVL/2gAMAwEAAhEDEQA/AO4oQhAIQhAIQhAIQhAIQhAIQhAIQhAIQhAIQhAIQhAIQhAIQhAIQhAIQhAIQhAIQhAITbaFdFBG6WeRscbBdz3mwG4XJ7bD2qmT87mzGOwudNm1jw4QvILXtxNcLZ5gg5hBfEKjs52tjnWqcOw09R+UacR85+yHaVsY9ZsjfiYEFwQuYc5nLekl2bO2hr4zMeiDRDLZ7gZWB4Fs/Rve2664tScoNpm/R19SLfRNW9vgHPzViJnskzru9cIXl+Dlft1no1M59bopPiBTlnORt5pzle7sdSwn3tYFnOK8fbKc9fd6WQvO8fPFtdnpQwu9anlHwyBOIOfOuH6Wmpu5olYfe4rHln2XcPQKFw+Pn9IHWoGk9lVb3GIp7T8/UJPzlFI31Zo3eYasdK7Ghcsj59NnnWnqx3MicPdKn8HPNst2pnZ60Lv+26DoiFSGc7Oxyf8AnLetDOPONP4OcTZT/Rr4P2n4PisgtCFCR8r9nOybX0h7qiL/APSf0+1IX/o5o3erI13kUDxCEIBCEIBCEIBCFhPM1jS97g1rQXOc4gBrQLlxJyAA3oM1UuW/OBS7NaRIeknIuyBh6x4F50jb2nXOwNlQuX3PL6UGy/VdUkacehadfXcLa2ByK4zPM57nPe5znuJc5ziXOcTqXOOZKCc5W8rqracmKpk6gI6OJuUce64b9J2Z6xuc9wsAy2qesw3/ALCnG7RsYA0HAKNjOfh5qR2j6TPuYPgCoa4iFkJnW3eH+6xKxugzZKbguzAIJHGxBt7dFKTbUgeW2pWNs/FlhOoLbeiN5B9iiErNR6zfiC2481qRMR6sbViesrdj1Sh60ubme8+ZSZr6GIl5UydtnI3+9TWx9oXAZoc/2hrn2jP2dyrIcsmTEG4yIIIO8EIxmu14q4A5uNrWue0WALQcbSblhuNd7TuPY4qGqYIHAEQxEHMExM8rZHsW6g2s0tFyGnIOBJGedi3iD7ltqcDrubYl5JIbd2YAxOsPR3XO+6x5Y32Y81qdJVir2fDn81H7G28lHSbOh/ux7CR+asNVTnh7j+YRs3Z9z0ht1TZo+19Y92VgdT3LCcNJ+2G6uX8mlJyUiLPnGvDtSA8tw3zA358fDct0nI6myu6Vt8h863rOsThAc3gCrHC0C5cbAAuJ3ADNxJ3ADemTLvIlcCMiIgfosOeJw+u/UjcMI4p8tjmdcsLGW89pV6bkZF9eT2hh/ILD+gzDpOR3wsPk4K3MBHEZi9vO2+yzljLT9Eg5tLbWI3HL81jbg8X/ACvx8kfcp7eQTgepUtvxMb2+9rlvj5MbQj/RV1h9mWoZ5K1MctrHLTbg8XpB81k91YZR7ZaP+fnPq18zfc4Kzc0e3a9205aWrqZZA2CUlsknSAOa6Kzg7ucfFZpnzcG3KGfthl+GArj4rh6Y6xMOjh81rzqXd0IQuF1hV7nC/Vld+Eqf3blYVXucL9WV34Wp/duQeTX6pEr9UiBY9fDzCkdo+kz7mD4VHR6+HxNUjtDVn3MPwqwGhSJSkVAlj9JvrN+IJEsfpN9ZvxBSO4tL9T3nzKTHxT+ansTcbz5pu+Er6eJnTnvw0WabApHQncUr4SkDiFnE19Yc1uHtXsaTFwPWHV8CPaM06pZCyzmOPtOo4FZ9IDqEjIm7ipybno0TuO6RZVAi9z4oZOQbsNjp3jeEwMRGmadbGoZKiURM73OtcNaNXH8hvJCuuTrLVrf0pl1UyWMtc3NxYXgg2DR1mgHRw4+HYnlFCD1nb7ZcO0rDa7WxsbTjqvBbhAzu3MXG/N1t2oKkIobMaHEYwBjwiwvxA/kLKbRFd+7p4fU+WekmtbXuj6obijJxG2t+w2y36qMZUkkk78ypOob/AL7r99tO/RQkzo43Na52DETa+YGWuLhoM962Uny6ivWWzNw0c/NEJATBJ8oTKa7bX35jgRxBTZ03FX4G3NNdSn4JwVq5vT/5il7YZPfFCVE0NZv46dw/kp7zfvH9Ib7jE/8A07P4LyfE8fLSP26eE+uf09AoQheG9AKvc4X6srvwtT+7crCq9zhfqyu/C1P7tyDyc/VYFZv1WBQZR6+HxBSG0HWMf3MPwqPi18PiCe7Rbcx/dR+So0XSXS2SWVCJWaj1m/EEiVmo9ZvmFI7joDaxpJvxPmVkQ06FVxlTn7T5p5HU9q+li20id9ko6mum8tMljrCE8ircrbj3LOI2bmES+mK09GVYQ1rgl+QYvRzHEAd2gzKdYarctlfa8hWfkXtZzHytDcTTG6UtuAbx6W3nJxvbS11GyUKzpInxua9urDiblpxHcbnLtVnzRNZc18FI83ZKzbYZNK0gAvBNr73OyOB24AeRPfMsa1wLWkgtJvxxcbbwcvYe1c0ke+OQh+RBJuBa4vcObw3Gylafa0sjXBjiJbOaHDK1xYt9tzY/RJ7cuzLwPSJpPRtwcPE+aOp9tLb7GTOZbE1nVc9hv1hrhG9o46+yxVXnqHzP6R4OEW00A+i3s3qzcnYYKdjnSx4i4YXNsQ5rL3tHxdfUb9N2e2SgiwGWjka6PUtIFxi1a9p1C20yVxTMRX9T6OXNxU1mYiN1j1Vynqnx5NN2nVrsx4fwsiqqsQAAI+sPyDv45rdWxRgjD1SRmzUDtaeB4Jm4Kxk19UNXNEndNJvUrzayE7fh7Y5f9Mf4KvB9lM82T/6+pe1sw/8AiyfwXjeLzvFE/l08L9f8elEIQvnHoBV7nD/Vld+FqP3blYVXecP9WVv4Wo/dlB5RfqtZWx+q1lBlFr4fEE+rdWfdReRTGLX/AKfiCfVmrPuo/JUNikKUpCqESs1He3zCRKzUd481IDpsxunMdQo4uStkXv1s507FUp1HOq6yeydRVK3Vs2ReU+yoI3p3BXOG9V+OpW9tStnNtn0stke1QQARxHbnx4pxR1DcRvmDlZVBtQs21RBuDpmnlasmHmrMRKxbc2dDI3EDYtB03g8e5Mdn0QFiHDMWBILXdpJvYjv39yZnaZOua009aWyWubGxFzovTpS049RKeGcTOGfh5af1L8oeTkvQiVlnYRd2He0WsXDeRnnu4lQEQe5ofG7Cb3O65334fmrnsjbwZYSC7CbEbxwc335b7qH5Q0sdPL01OfmXnrtA/Rk7wN4zv7VMOe9bfDvH69nblrSJmax0t3Vt07rnHfFv/wBkvThTu2dnNkZ00LsbbA5ZlotrxLd5Go1HBVaaNwAJGRvob6Lnz55md27ejyrcPFehyZQpzmuN9u0h7Jv9LMqmZLKy81Ug/wDGaQ/alHjTzBeT4lfmw/1lgry2en0IQvBdoVc5xT/Vlb+Fn+Aqxqtc5J/qut/DTfCg8qP1WBC2PGawIQLD6Q72/EE7qtW/dx+RTWL0m+s3zTmp1b92z80GgpCgpCsgJWajvHmsbLJg0PbZQYlyTEtZKS69SMumrlbQ5ZB60gous4zR7pqTuOaycMqVG3QHLL5iserKIlNNqFl8oUQJilFQnzdPdnEpfp+CzMpa4G+nDhvUSysA1BKzNdf6PvW/h/EK0vvm6JP4WD5aNy1Orn4cAcbfzdQJrHfV9/8Astbq13Z7Su3J4tws9N/6Te8xpLwbTdH6Iy1y3d3Adi01Fbc42nW5c2w8lFOqXHe3xCx+UdoXPHiuCOnWY/MNM45OpZBuVh5r3f1tRn/Ft/7cgVZhp5ZPQje6+mFjj5BXDm72HVt2jSSGlqA0TsJcYZA0Ns4OJcRYAAry+L4nHlrqjOmPU7eoEIQvNbQqxzmfqqt/Dy+Ss6r/ADgUUk+zquKJuJ7oJA0cSBew7ckHlF2qSyzewgkEEEEgg5Ed6RoQEY6zfWb5rdIy535ADX3LGMdZvrs8wtg1PeqjUIOAS/JjmLaZnNbXmzQRmTuzFvatckri0Nw2ALiMzfrWvc6nRUL8jdw7dUgi0AFySAAOJyA8bJIQQ4HDlxLi7cdxK3xnrM+8j+NqKlYObbaz9KGX9oxs+JwTuPmm2ydaMDvng/J5XqALJY7HmyDmY2q7UU7PWlP/AGtKeR8xm0fpT0g7nzH/AOsL0OhNjg1PzD1J/SVkLfVje7zc1PGcwX1to+FKPMyldmra2KFuOaRkbfrSODB4uNlWarnJ2Uw2NW1x/wANkkl/axpHvQck5w+a+LZtGKhtTJI4zRR2LGNbZ2K5yub5DeubthHE+7+C6/zu8u6Stomw05kLunifd0ZaLND765rj2NB0zmd5E0m0DUuq2Pe2PoGstI5gxOxuffAQTkGeJXT2c0uxhn8jue2ec+ci5/zRctaSgpJGVAkMklQ+S7Gg9UMjY0XLh9V3iugU/Orsx2ssjPWglPwNKB7Bzc7JZ6NBB+00v+IlPWcjdmjTZ9H/AOmiv44VnsnlZQ1JDaeqie46NxYX/wDQ6zvcppBGwbApGehSwN9WGMeTU/jia3QAdwAWaEAhCEAhCEAhCEFQ5Yc3dFtC73s6Ob+9jABJ4vGj/bn2rh3K3kBWbPJMjOki3Sxglv7Q1b7V6gWMjARYgEHIg53B1BQePIm9Zvrs+ILFp1vxPmu/8r+amCc9NR2glDg8st828gh27NmY1GXYuE8o+T9TRyGOrhLDclpObSLnMOtYhVGqLC3E75sXZI0HpQ513NdbqYuqSbDTLVN+nH1m9n89yb9H9kJQzsQP6SdjTjxxjJ4uMRf1mObpbDv8Fg2QFzSLenHob/TamhYeARgduy7Rl7UHtFC877B53to0zsE5irYxkHH5p54WfhH+ZhPau58l9tCtpYqpsb4hK0uDJLYgA4i+W42uDvBCipVCRCDhPO9s2thq3VDrzQPAMbnMJENhnFdtw0DW5Avi1JuqA3bUjs/hMZ8yF61UPtDk9Qvzmpqc9ro2edroPLW0a3G3C5jzYhwvgGY9VRfRn6p8CV6YrOSnJ/WSGjb3yNZ5OC0UvJDk684Y46R50s2fEfDGg4DQ1rmNsLixP0QNe9Oxtp4zxt9r4/IAlejYOQOy26UFMe+NrviupSh2BSQm8FLBEeMcMbD4tag857JoNo1+FlNA57HHKUxno2i4u7pJA1txrlc5ZL0vs+nMcUcbnukcxjGF7vSeWtAL3dp1PenCEAhCEAhCEAhCEAhCEAhCEDOo2rBG7DJNEx3Bz2tOl9CVDbe2xsySJzaqWB8YBc7F1gBkMVxe2ZAvxIXK+X1DTCsdU0FxI8Okk6r2HG0ubKYyQCHWzc3fmdbqpQ9PK4MaHvks+QOvk5txe5kfhFgW55XuEFun2dyXxOLKqc3+jHHO8ewiL81qdFyfZfDTbQk7RHYeMhb71WpKOoLnRSYISMN+mqo4Q4OBN2PuWvtY3wk2Ngm0oaGiU1FO2SzT0TpZS8lxLSQ+JnRBrm31cMIOaC0SVOyGZs2XO7tmnhjt4OKwO3KAABuyIG5XDpK2R1xxAZHnv0UTNsZrHxsjMshmMjQ1lDMxzjGLsMRkdhmdqcwBhvncgLJuyg18kRZUXbgwhzqOhfZ7OpcuLmvu/IBubbEXzQPv6QxgjBR7ObcZXZUyg5XHWxtGYvkpE84de1uGKRsTGiwbFRBthYWwiWQ5Z23qrRyswMeDHjv86HVby4stgkxwMFh1iHFrTiIbkNSDoo7vDWRuaG4j0VLUTYS2Mtd1Z3gsvfHivY5HcgsE/Lyvdk+vl1+i2ki6t7Fw+bLtdxso1/Kqqfb/AIyqc42DQKt9nXGgMLBnfK3dxTGOCQAdSQkMkvaKFgLOiGPrO+caOjDXBzxfda5umc9SbWMmYc7WovZ2IOLh0Qs7rEuBPAjQBESx2vM8EmZ5biDR0s0/Ak36R2ZIsbjtWplcDhPRsdgbK6QvxdYNBsMI6zNNWkg7wFGPYCXBtt7haN5AAcSSC89UBuE9zgM1nUXd0bmXDi1jcDMWK8YwPfexAzaTYG9s7IN7KmzW42tBEL5nODLF2Z6Nr+thzsAC0AdYZG90r6cOMbbjGeu4XjeMDg10b7A2tYuuCcsN752Rs/aDf7ZjT6LDI1o0yAD7ZfRGn1RlldZ1VWWkYbWLmsALAwEFt7h413WI1ueCA2TVTwFr4Kh8TgzFdjiG4rmzXD0XX+q4dbK17hdO5L87Gke02YXDqmaMEt4DpI7XZ3i4PYuYOIfe0bwRigOEYrZuJLmtHWb6WY1sEtTHMHuDWNc0tisbDKzR6JdfPcRm0bhvRXpygro5mCSGRsjDo5jg4H2hNdp7epqYgVE8cV24vnHBuV7b+3dvz4LztR7Qnp8TaaV8QcGtd0buj6QEXc5waSWOByaW7uCg6+qnid0sc0hub4iS54d9suvi7+xB6Cl519jtNjWD2QzkeIjsVZ9j7YgqoxLTSslZxjcHAG17He06ZGxXkyundUtY7qmQHCSBbEDci4GV+3epHkhtKq2ZJFXx36EyCOVoOT2/SY7de1yDuIRHrBC1wSh7Q5pu1wDgRoQRcELYihCEIBCEIBCEIKXy25JicGaIdf0nAekSNJI+Dxw3+fG9rbNBxMe0fWdbIdkzBu7R9E9i9MKjcu+SrZAZ4hZwOJ+HUHfI0b8snN+kEHK9m7QJIilNpHOlewQUcL8TQAMQc8gh2uhJ6uZzRV7OqWwtghZXGnY2XpWTTU9PE6N2ZIBths8g3INt1k7odiNqDJTyuMTg24tuyycw5XbvHZcHRSj+RVDh+ebCZHCzpC5+L0cN2ta5rGnuCgqlVIHPcZ2sDC1j2/LK+eaJ3R4mOLJIQDI8HKwuGg27VFvkjbDNGRTMcGO6opnzkhz8TDHK/rQsLSLbwDfUq/sh2dDEIXSMc1oLesxjnWIs6xt1S7eRa61s5S0MMfQxBxYBhwZ4SAABcXz03oKjPUFxZaR4w43YbU0Qa2RoBEOEueN1ic7X4rYaGWUm4llBOKzn1ExDizC8lzWsDr2bkTlhU3Jy1gjPzUEbPYxnu1S0/KGvqL/J6eR4/wAOKR4z+0G4Rv3qiGi5OVBsTBdwIOJ7ImkloIu5z3uJ7Ra2S2DktML4nRMBIJBeXZgFoyYwbiR7VZafk3tqbMwlgP8AeSRs8QHF3uT+Dmsrnn56qhYPsiSU+30EFNbyeiaLS1FzdxyB0cGgNuXEkDDlfjbctwjpmmO75X9EGCMYvRwnF1QNLuJcd13HiuhUfNFEP01XK8/4bI4/iDz71N03Nps1tsUL5Dxkmldf9kODfciONCSliGFsLLWAOM3yBuPSOa300k0gApqZ72jQRQueMzf6LSBvzXeaDk5RwfoaWCM8WxMB8QLlSiLtwSHkxtWXMUsoH23Rxjwe8H3KRpeayvfYyyQRjeC98h8GtA/zLtSEHLqXmeb/AG1Y49kcTW+95f5Kzcn+QFHSOc5ofK5zcBMzg4WOtmgBovlnbcrWhBXK3kJs6Y3kpYycjcAg5doKxpeQGzI8m0kZF8WF13txfWwOJaT22VmQgxaLZBZIQgEIQgEIQgEIQgEIQgonK/m+FTd9LKIJM9xLczcgWNwCd2Y3qrQczVQ7ObaDb/Zie/3ukHkuyIQcxoeZekbnNU1Eh+z0cY9zC7/Mp+j5tdlx2/4UPPGV8kt+8PcR7lb0II+h2LTQfoKeGL7uJjPhCf2SoQCEIQCEIQIlQhAIQhAIQhAIQhAIQhAIQhB//9k="/>
          <p:cNvSpPr>
            <a:spLocks noChangeAspect="1" noChangeArrowheads="1"/>
          </p:cNvSpPr>
          <p:nvPr/>
        </p:nvSpPr>
        <p:spPr bwMode="auto">
          <a:xfrm>
            <a:off x="2136775" y="1836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8236" name="Picture 4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896" b="95833" l="455" r="99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575" y="2152984"/>
            <a:ext cx="20955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" y="3926748"/>
            <a:ext cx="1864558" cy="932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75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" y="5009351"/>
            <a:ext cx="2124218" cy="1416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88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300" y="258714"/>
            <a:ext cx="1712962" cy="171296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21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0" t="143" r="21764" b="247"/>
          <a:stretch/>
        </p:blipFill>
        <p:spPr bwMode="auto">
          <a:xfrm>
            <a:off x="2037581" y="142883"/>
            <a:ext cx="2212167" cy="210425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2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516" y="129235"/>
            <a:ext cx="1836203" cy="326436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33" descr="охоронна сигналізація принцип роботи принцип роботи gsm сигналізації,  принцип роботи охоронної сигналізації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267" y="769938"/>
            <a:ext cx="2083869" cy="138924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5"/>
          <a:stretch/>
        </p:blipFill>
        <p:spPr bwMode="auto">
          <a:xfrm>
            <a:off x="6594275" y="3398358"/>
            <a:ext cx="2215908" cy="249289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" name="Picture 6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379"/>
          <a:stretch/>
        </p:blipFill>
        <p:spPr bwMode="auto">
          <a:xfrm>
            <a:off x="4520679" y="3855963"/>
            <a:ext cx="1734184" cy="196277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Picture 7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875"/>
          <a:stretch/>
        </p:blipFill>
        <p:spPr bwMode="auto">
          <a:xfrm>
            <a:off x="2280295" y="3741657"/>
            <a:ext cx="1955800" cy="230526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60364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-108521" y="0"/>
            <a:ext cx="92525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ФІНАНСУВАННЯ ФІНАНСОВОГО ВІДДІЛУ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2025 році  - 1 693,6 тис. 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96964619"/>
              </p:ext>
            </p:extLst>
          </p:nvPr>
        </p:nvGraphicFramePr>
        <p:xfrm>
          <a:off x="1043608" y="323165"/>
          <a:ext cx="8100392" cy="58421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53136"/>
            <a:ext cx="1763688" cy="154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69013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" y="2407940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116632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 sz="1800" b="1" i="0" u="none" strike="noStrike" kern="1200" baseline="0">
                <a:solidFill>
                  <a:prstClr val="black"/>
                </a:solidFill>
                <a:latin typeface="+mn-lt"/>
                <a:ea typeface="+mn-ea"/>
                <a:cs typeface="+mn-cs"/>
              </a:defRPr>
            </a:pP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ВИДІЛЕНО КОШТІВ НА УТРИМАННЯ                                                                        АПАРАТУ  ВІДДІЛУ ОСВІТИ  у 2025 р. 3 659,1 тис.грн.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6913427"/>
              </p:ext>
            </p:extLst>
          </p:nvPr>
        </p:nvGraphicFramePr>
        <p:xfrm>
          <a:off x="1043607" y="692696"/>
          <a:ext cx="8100393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AutoShape 4" descr="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5" name="AutoShape 6" descr="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343787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2646152" y="52757"/>
            <a:ext cx="38516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ЗАКЛАДИ ДОШКІЛЬНА ОСВІТА</a:t>
            </a:r>
            <a:endParaRPr lang="ru-RU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503" y="122309"/>
            <a:ext cx="243205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9980"/>
            <a:ext cx="2316739" cy="1547665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854" y="629980"/>
            <a:ext cx="2084387" cy="12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80928"/>
            <a:ext cx="1688382" cy="1320446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1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538"/>
          <a:stretch/>
        </p:blipFill>
        <p:spPr bwMode="auto">
          <a:xfrm>
            <a:off x="3732694" y="3114062"/>
            <a:ext cx="2316739" cy="117903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65" t="14409" r="2065" b="48669"/>
          <a:stretch/>
        </p:blipFill>
        <p:spPr bwMode="auto">
          <a:xfrm>
            <a:off x="6420854" y="2984837"/>
            <a:ext cx="2290167" cy="111653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9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94" b="36632"/>
          <a:stretch/>
        </p:blipFill>
        <p:spPr bwMode="auto">
          <a:xfrm>
            <a:off x="6892407" y="4861850"/>
            <a:ext cx="2232699" cy="94143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4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220"/>
          <a:stretch/>
        </p:blipFill>
        <p:spPr bwMode="auto">
          <a:xfrm>
            <a:off x="3993858" y="5017985"/>
            <a:ext cx="2046212" cy="96996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02"/>
          <a:stretch/>
        </p:blipFill>
        <p:spPr bwMode="auto">
          <a:xfrm>
            <a:off x="1454926" y="4619431"/>
            <a:ext cx="1631237" cy="1052419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-110169" y="1959223"/>
            <a:ext cx="31301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sz="1200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Федорівська філія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Первозванівського ліцею  - ЗДО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 вихованців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6497847" y="1774557"/>
            <a:ext cx="18905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sz="1200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Степова філія                       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Первозванівського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ліцею -  ЗДО   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 вихованців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6892407" y="4114694"/>
            <a:ext cx="16561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 «СОНЕЧКО»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с. Клинці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 вихованці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3758714" y="4245421"/>
            <a:ext cx="23042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 «ВОГНИК»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с. Калинівка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 вихованців</a:t>
            </a:r>
          </a:p>
        </p:txBody>
      </p:sp>
      <p:sp>
        <p:nvSpPr>
          <p:cNvPr id="16" name="Прямоугольник 15"/>
          <p:cNvSpPr/>
          <p:nvPr/>
        </p:nvSpPr>
        <p:spPr>
          <a:xfrm>
            <a:off x="1404815" y="4040999"/>
            <a:ext cx="16152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 «КОЛОСОК»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с. Сонячне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 вихованців</a:t>
            </a:r>
          </a:p>
        </p:txBody>
      </p:sp>
      <p:sp>
        <p:nvSpPr>
          <p:cNvPr id="17" name="Прямоугольник 16"/>
          <p:cNvSpPr/>
          <p:nvPr/>
        </p:nvSpPr>
        <p:spPr>
          <a:xfrm>
            <a:off x="1082412" y="5586075"/>
            <a:ext cx="2376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 ясла-садок «КОЛОСОК»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с. Бережинка  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  вихованці</a:t>
            </a:r>
          </a:p>
        </p:txBody>
      </p:sp>
      <p:sp>
        <p:nvSpPr>
          <p:cNvPr id="18" name="Прямоугольник 17"/>
          <p:cNvSpPr/>
          <p:nvPr/>
        </p:nvSpPr>
        <p:spPr>
          <a:xfrm>
            <a:off x="3993858" y="5750004"/>
            <a:ext cx="21339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sz="1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 «Гайочок»</a:t>
            </a:r>
          </a:p>
          <a:p>
            <a:pPr lvl="0" algn="ctr"/>
            <a:r>
              <a:rPr lang="uk-UA" sz="1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с. Гаївка</a:t>
            </a:r>
          </a:p>
          <a:p>
            <a:pPr lvl="0" algn="ctr"/>
            <a:r>
              <a:rPr lang="uk-UA" sz="1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призупинено</a:t>
            </a:r>
            <a:endParaRPr lang="ru-RU" sz="12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Прямоугольник 18"/>
          <p:cNvSpPr/>
          <p:nvPr/>
        </p:nvSpPr>
        <p:spPr>
          <a:xfrm>
            <a:off x="6892406" y="5753774"/>
            <a:ext cx="22326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 «СОНЕЧКО»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с. Покровське</a:t>
            </a:r>
          </a:p>
          <a:p>
            <a:pPr lvl="0" algn="ctr">
              <a:defRPr/>
            </a:pPr>
            <a:r>
              <a:rPr lang="ru-RU" sz="1200" b="1" kern="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            15 вихованців</a:t>
            </a:r>
          </a:p>
        </p:txBody>
      </p:sp>
      <p:sp>
        <p:nvSpPr>
          <p:cNvPr id="20" name="Прямоугольник 19"/>
          <p:cNvSpPr/>
          <p:nvPr/>
        </p:nvSpPr>
        <p:spPr>
          <a:xfrm>
            <a:off x="3758714" y="1329751"/>
            <a:ext cx="21814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sz="12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Первозванівського ліцею</a:t>
            </a:r>
          </a:p>
          <a:p>
            <a:pPr lvl="0" algn="ctr"/>
            <a:r>
              <a:rPr lang="uk-UA" sz="12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 вихованців</a:t>
            </a:r>
            <a:endParaRPr lang="ru-RU" sz="12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8714" y="1853893"/>
            <a:ext cx="2181438" cy="1696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04874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43103"/>
            <a:ext cx="2162144" cy="239534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895" y="0"/>
            <a:ext cx="6102350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-180528" y="351014"/>
            <a:ext cx="93245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 триразове гаряче  харчування, оплата за харчування складає 70 грн. в день із них:     </a:t>
            </a:r>
          </a:p>
          <a:p>
            <a:pPr lvl="0" algn="ctr"/>
            <a:r>
              <a:rPr lang="ru-RU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30% - 27грн. за рахунок батьківської плати та 70 % - 63 грн. МБ. </a:t>
            </a:r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7" t="2875" r="21635" b="-2875"/>
          <a:stretch/>
        </p:blipFill>
        <p:spPr bwMode="auto">
          <a:xfrm>
            <a:off x="3392976" y="1118075"/>
            <a:ext cx="3059831" cy="224233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148" y="980728"/>
            <a:ext cx="2315913" cy="2517033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29"/>
          <a:stretch/>
        </p:blipFill>
        <p:spPr bwMode="auto">
          <a:xfrm>
            <a:off x="840915" y="3676132"/>
            <a:ext cx="3832155" cy="2493914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" r="7958"/>
          <a:stretch/>
        </p:blipFill>
        <p:spPr bwMode="auto">
          <a:xfrm>
            <a:off x="4922892" y="4002810"/>
            <a:ext cx="3912169" cy="199643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60123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13830453"/>
              </p:ext>
            </p:extLst>
          </p:nvPr>
        </p:nvGraphicFramePr>
        <p:xfrm>
          <a:off x="1177354" y="548680"/>
          <a:ext cx="7859142" cy="55446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У 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2025 РОЦІ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НА ЗАБЕЗПЕЧЕННЯ НАДАННЯ ДОШКІЛЬНОЇ ОСВІТИ ІЗ СІЛЬСЬКОГО БЮДЖЕТУ СПРЯМОВАНО 17 817,5 ТИС.ГРН.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0569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438" y="2263800"/>
            <a:ext cx="1463825" cy="1951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851" y="4387654"/>
            <a:ext cx="1314397" cy="175253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341" y="0"/>
            <a:ext cx="1697850" cy="226380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71400"/>
            <a:ext cx="1440160" cy="192021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827" y="1571948"/>
            <a:ext cx="2225675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32004"/>
            <a:ext cx="2587550" cy="132237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6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83" y="1701750"/>
            <a:ext cx="2167056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753" y="4215567"/>
            <a:ext cx="2160947" cy="162655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3" b="44289"/>
          <a:stretch/>
        </p:blipFill>
        <p:spPr bwMode="auto">
          <a:xfrm>
            <a:off x="140319" y="154626"/>
            <a:ext cx="2074070" cy="1858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806" y="1876189"/>
            <a:ext cx="1535832" cy="204777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0" name="Picture 1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343" y="289531"/>
            <a:ext cx="2112793" cy="1586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1" name="Picture 1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658" y="3759047"/>
            <a:ext cx="1480447" cy="19594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107" y="4387654"/>
            <a:ext cx="2031526" cy="152523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19" y="4307081"/>
            <a:ext cx="1726479" cy="1294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0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3" b="44289"/>
          <a:stretch/>
        </p:blipFill>
        <p:spPr bwMode="auto">
          <a:xfrm>
            <a:off x="99685" y="154626"/>
            <a:ext cx="2074070" cy="185830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09" y="289531"/>
            <a:ext cx="2112793" cy="158665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57798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/>
                <a:ea typeface="Times New Roman"/>
              </a:rPr>
              <a:t>ЗЗСО у 2024/2025 р. НАДАНО ОСВІТНІ ПОСЛУГИ 860 УЧНЯМ</a:t>
            </a:r>
            <a:endParaRPr lang="ru-RU" b="1" dirty="0">
              <a:solidFill>
                <a:srgbClr val="002060"/>
              </a:solidFill>
              <a:effectLst/>
              <a:latin typeface="Times New Roman"/>
              <a:ea typeface="Times New Roman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184666"/>
            <a:ext cx="3394646" cy="184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378856"/>
            <a:ext cx="3132348" cy="1650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1177354" y="3043993"/>
            <a:ext cx="942528" cy="1654299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lvl="0" algn="ctr"/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Калинівська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філія</a:t>
            </a:r>
            <a:r>
              <a:rPr lang="ru-RU" b="1" dirty="0">
                <a:solidFill>
                  <a:srgbClr val="FF0000"/>
                </a:solidFill>
                <a:latin typeface="Century Schoolbook"/>
              </a:rPr>
              <a:t> </a:t>
            </a:r>
          </a:p>
          <a:p>
            <a:pPr lvl="0" algn="ctr"/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60  ученів</a:t>
            </a:r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3601368" y="2996480"/>
            <a:ext cx="991716" cy="1701812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lvl="0" algn="ctr"/>
            <a:r>
              <a:rPr lang="uk-UA" sz="1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Федорівська філія призупинено навчання</a:t>
            </a:r>
            <a:endParaRPr lang="ru-RU" sz="16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2333551" y="4077072"/>
            <a:ext cx="1001688" cy="1929606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Степова філія</a:t>
            </a:r>
          </a:p>
          <a:p>
            <a:pPr algn="ctr"/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ДНЗ </a:t>
            </a:r>
          </a:p>
          <a:p>
            <a:pPr algn="ctr"/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68 учень</a:t>
            </a:r>
          </a:p>
        </p:txBody>
      </p:sp>
      <p:sp>
        <p:nvSpPr>
          <p:cNvPr id="8" name="Блок-схема: ссылка на другую страницу 7"/>
          <p:cNvSpPr/>
          <p:nvPr/>
        </p:nvSpPr>
        <p:spPr>
          <a:xfrm>
            <a:off x="1177354" y="1845295"/>
            <a:ext cx="3394646" cy="1151185"/>
          </a:xfrm>
          <a:prstGeom prst="flowChartOffpage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uk-UA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Первозванівський ліцей </a:t>
            </a:r>
          </a:p>
          <a:p>
            <a:pPr lvl="0" algn="ctr"/>
            <a:r>
              <a:rPr lang="uk-UA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288 учнів</a:t>
            </a:r>
            <a:endParaRPr lang="ru-RU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Блок-схема: ссылка на другую страницу 8"/>
          <p:cNvSpPr/>
          <p:nvPr/>
        </p:nvSpPr>
        <p:spPr>
          <a:xfrm>
            <a:off x="5580112" y="1845294"/>
            <a:ext cx="3168352" cy="1151185"/>
          </a:xfrm>
          <a:prstGeom prst="flowChartOffpageConnector">
            <a:avLst/>
          </a:prstGeom>
          <a:solidFill>
            <a:srgbClr val="66FF33"/>
          </a:solidFill>
          <a:ln>
            <a:solidFill>
              <a:srgbClr val="66FF33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0" name="Блок-схема: альтернативный процесс 9"/>
          <p:cNvSpPr/>
          <p:nvPr/>
        </p:nvSpPr>
        <p:spPr>
          <a:xfrm>
            <a:off x="5472100" y="3044117"/>
            <a:ext cx="900100" cy="1654175"/>
          </a:xfrm>
          <a:prstGeom prst="flowChartAlternateProcess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lvl="0"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Клинцівська</a:t>
            </a:r>
            <a:r>
              <a:rPr lang="ru-RU" b="1" dirty="0">
                <a:solidFill>
                  <a:srgbClr val="C00000"/>
                </a:solidFill>
                <a:latin typeface="Century Schoolbook"/>
              </a:rPr>
              <a:t> філія 66 учнів</a:t>
            </a:r>
          </a:p>
        </p:txBody>
      </p:sp>
      <p:sp>
        <p:nvSpPr>
          <p:cNvPr id="11" name="Блок-схема: альтернативный процесс 10"/>
          <p:cNvSpPr/>
          <p:nvPr/>
        </p:nvSpPr>
        <p:spPr>
          <a:xfrm>
            <a:off x="7860655" y="3092070"/>
            <a:ext cx="887809" cy="1777090"/>
          </a:xfrm>
          <a:prstGeom prst="flowChartAlternateProcess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lvl="0" algn="ctr"/>
            <a:r>
              <a:rPr lang="uk-UA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Покровська філія</a:t>
            </a:r>
            <a:r>
              <a:rPr lang="uk-UA" b="1" dirty="0">
                <a:solidFill>
                  <a:srgbClr val="C00000"/>
                </a:solidFill>
                <a:latin typeface="Century Schoolbook"/>
              </a:rPr>
              <a:t> </a:t>
            </a:r>
          </a:p>
          <a:p>
            <a:pPr lvl="0" algn="ctr"/>
            <a:r>
              <a:rPr lang="uk-UA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78  учнів</a:t>
            </a:r>
            <a:endParaRPr lang="ru-RU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Блок-схема: альтернативный процесс 11"/>
          <p:cNvSpPr/>
          <p:nvPr/>
        </p:nvSpPr>
        <p:spPr>
          <a:xfrm>
            <a:off x="6550644" y="4077072"/>
            <a:ext cx="936104" cy="1929607"/>
          </a:xfrm>
          <a:prstGeom prst="flowChartAlternateProcess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lvl="0"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Гаївська філія </a:t>
            </a:r>
          </a:p>
          <a:p>
            <a:pPr lvl="0"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призупинено навчання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5472100" y="1845294"/>
            <a:ext cx="32763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Бережинський ліцей </a:t>
            </a:r>
          </a:p>
          <a:p>
            <a:pPr lvl="0"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«ЛІДЕР»</a:t>
            </a:r>
          </a:p>
          <a:p>
            <a:pPr lvl="0"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300 учнів</a:t>
            </a:r>
          </a:p>
        </p:txBody>
      </p:sp>
    </p:spTree>
    <p:extLst>
      <p:ext uri="{BB962C8B-B14F-4D97-AF65-F5344CB8AC3E}">
        <p14:creationId xmlns:p14="http://schemas.microsoft.com/office/powerpoint/2010/main" val="11937647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1350875"/>
              </p:ext>
            </p:extLst>
          </p:nvPr>
        </p:nvGraphicFramePr>
        <p:xfrm>
          <a:off x="1177354" y="646331"/>
          <a:ext cx="7966646" cy="54469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НА НАДАННЯ  ЗАКЛАДАМ ЗАГАЛЬНОЇ СЕРЕДНЬОЇ ОСВІТИ КОШТІВ </a:t>
            </a:r>
          </a:p>
          <a:p>
            <a:pPr algn="ctr"/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ЗА РАХУНОК КОШТІВ МБ 59 94</a:t>
            </a:r>
            <a:r>
              <a:rPr lang="en-US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4,</a:t>
            </a:r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1 ТИС.ГРН.</a:t>
            </a:r>
            <a:endParaRPr lang="ru-RU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1878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95737" y="5486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dirty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3299266" cy="1855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69"/>
          <a:stretch/>
        </p:blipFill>
        <p:spPr bwMode="auto">
          <a:xfrm>
            <a:off x="3707904" y="9475"/>
            <a:ext cx="2286000" cy="313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4375" b="72188" l="9028" r="64028">
                        <a14:backgroundMark x1="39861" y1="21953" x2="39861" y2="21953"/>
                        <a14:backgroundMark x1="37222" y1="21953" x2="37222" y2="21953"/>
                        <a14:backgroundMark x1="22361" y1="19688" x2="22361" y2="19688"/>
                        <a14:backgroundMark x1="21389" y1="18984" x2="21389" y2="18984"/>
                        <a14:backgroundMark x1="20417" y1="20469" x2="20417" y2="20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31" t="12343" r="36636" b="26875"/>
          <a:stretch/>
        </p:blipFill>
        <p:spPr bwMode="auto">
          <a:xfrm>
            <a:off x="1032967" y="1342860"/>
            <a:ext cx="1954858" cy="415540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0164" l="0" r="979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630" t="28529" r="2677" b="11504"/>
          <a:stretch/>
        </p:blipFill>
        <p:spPr bwMode="auto">
          <a:xfrm rot="15703192">
            <a:off x="6650994" y="3348270"/>
            <a:ext cx="2535433" cy="223381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932" y="3264712"/>
            <a:ext cx="3559944" cy="266995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096" y="481940"/>
            <a:ext cx="2914160" cy="2185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48" y="0"/>
            <a:ext cx="3299266" cy="185583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69"/>
          <a:stretch/>
        </p:blipFill>
        <p:spPr bwMode="auto">
          <a:xfrm>
            <a:off x="3775748" y="9475"/>
            <a:ext cx="2286000" cy="313055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940" y="481940"/>
            <a:ext cx="2914160" cy="218562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21407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" t="1255" r="32344" b="-1255"/>
          <a:stretch/>
        </p:blipFill>
        <p:spPr bwMode="auto">
          <a:xfrm>
            <a:off x="135905" y="32296"/>
            <a:ext cx="2082898" cy="232410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13" t="829" r="38432" b="49171"/>
          <a:stretch/>
        </p:blipFill>
        <p:spPr bwMode="auto">
          <a:xfrm>
            <a:off x="2339752" y="139474"/>
            <a:ext cx="1612901" cy="2109744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AutoShape 6" descr="Купить ноутбук: заказать современные ноутбуки (лэптопы) по лучшей цене в  Харькове, Киеве, Украине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14344" name="Picture 8" descr="Купить ноутбук: заказать современные ноутбуки (лэптопы) по лучшей цене в  Харькове, Киеве, Украине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4833" b="86333" l="1167" r="9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653" y="32296"/>
            <a:ext cx="1987499" cy="198749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5809"/>
            <a:ext cx="2726034" cy="2053044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338" y="2564904"/>
            <a:ext cx="2657872" cy="354382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056" y="3140025"/>
            <a:ext cx="1800200" cy="240026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71518"/>
            <a:ext cx="2029020" cy="313060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5662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0" t="28429" r="9723" b="39038"/>
          <a:stretch/>
        </p:blipFill>
        <p:spPr bwMode="auto">
          <a:xfrm>
            <a:off x="4067944" y="364981"/>
            <a:ext cx="2016224" cy="203784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333" b="99556" l="0" r="98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7072"/>
            <a:ext cx="2786063" cy="209708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2517775" cy="203041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788" y="2708920"/>
            <a:ext cx="1857150" cy="306650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81877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54"/>
            <a:ext cx="3199904" cy="193244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584" y="68852"/>
            <a:ext cx="2116832" cy="470407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3199904" cy="179994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00" r="22500"/>
          <a:stretch/>
        </p:blipFill>
        <p:spPr bwMode="auto">
          <a:xfrm>
            <a:off x="1193998" y="2673829"/>
            <a:ext cx="1422400" cy="237066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43886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410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50215" algn="ctr">
              <a:lnSpc>
                <a:spcPct val="115000"/>
              </a:lnSpc>
              <a:tabLst>
                <a:tab pos="2133600" algn="l"/>
              </a:tabLst>
            </a:pPr>
            <a:r>
              <a:rPr lang="uk-UA" b="1" dirty="0">
                <a:solidFill>
                  <a:srgbClr val="002060"/>
                </a:solidFill>
                <a:latin typeface="Times New Roman"/>
                <a:ea typeface="Batang"/>
                <a:cs typeface="Times New Roman"/>
              </a:rPr>
              <a:t>ХАРЧУВАННЯ В ЗАКЛАДАХ ОСВІТИ</a:t>
            </a:r>
            <a:endParaRPr lang="ru-RU" sz="1400" dirty="0">
              <a:solidFill>
                <a:srgbClr val="002060"/>
              </a:solidFill>
              <a:latin typeface="Century Schoolbook"/>
              <a:ea typeface="Batang"/>
              <a:cs typeface="Times New Roman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00" t="33650" b="20884"/>
          <a:stretch/>
        </p:blipFill>
        <p:spPr bwMode="auto">
          <a:xfrm>
            <a:off x="323528" y="70868"/>
            <a:ext cx="2348972" cy="2094126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172" y="620068"/>
            <a:ext cx="2802696" cy="2813201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96" y="3789670"/>
            <a:ext cx="1763999" cy="2342239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92257"/>
            <a:ext cx="3104634" cy="210109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3347864" y="4365104"/>
            <a:ext cx="4572000" cy="83561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indent="449580" algn="ctr">
              <a:lnSpc>
                <a:spcPct val="115000"/>
              </a:lnSpc>
              <a:spcAft>
                <a:spcPts val="1000"/>
              </a:spcAft>
            </a:pPr>
            <a:r>
              <a:rPr lang="ru-RU" sz="1400" b="1" dirty="0">
                <a:solidFill>
                  <a:schemeClr val="bg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ЗЗСО визначено на рівні 60 % (30 грн.) від повної вартості на день,  40 % (20 грн.) - за кошти МБ  вартість харчування становить у середньому  50 грн.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3059832" y="3757023"/>
            <a:ext cx="52200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Фінансування харчування</a:t>
            </a:r>
            <a:r>
              <a:rPr lang="uk-UA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становить у 2025 році </a:t>
            </a:r>
          </a:p>
          <a:p>
            <a:pPr algn="ctr"/>
            <a:r>
              <a:rPr lang="uk-U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4 283,2 тис.грн.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73698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ШКІЛЬНІ АВТОБУСИ.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МАТЕРІАЛЬНО – ТЕХНІЧНА БАЗА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3" b="20022"/>
          <a:stretch/>
        </p:blipFill>
        <p:spPr bwMode="auto">
          <a:xfrm>
            <a:off x="1331640" y="708362"/>
            <a:ext cx="3640505" cy="200375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317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75" t="15998" r="1667" b="18867"/>
          <a:stretch/>
        </p:blipFill>
        <p:spPr bwMode="auto">
          <a:xfrm>
            <a:off x="1177354" y="3140025"/>
            <a:ext cx="3640505" cy="2903189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2DBC276-EB6B-4309-AD87-E3D0311A569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39167" r="27163" b="18500"/>
          <a:stretch/>
        </p:blipFill>
        <p:spPr>
          <a:xfrm>
            <a:off x="5596252" y="1147554"/>
            <a:ext cx="2614714" cy="21378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5315BC5-CA26-4EC8-95BF-DC244A03651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822" t="16156" r="5293"/>
          <a:stretch/>
        </p:blipFill>
        <p:spPr>
          <a:xfrm>
            <a:off x="6081802" y="3969436"/>
            <a:ext cx="2520280" cy="199258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1046320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Блок-схема: решение 1"/>
          <p:cNvSpPr/>
          <p:nvPr/>
        </p:nvSpPr>
        <p:spPr>
          <a:xfrm>
            <a:off x="3059832" y="188640"/>
            <a:ext cx="3240360" cy="1152128"/>
          </a:xfrm>
          <a:prstGeom prst="flowChartDecision">
            <a:avLst/>
          </a:prstGeom>
          <a:solidFill>
            <a:srgbClr val="66FF33"/>
          </a:solidFill>
          <a:ln>
            <a:solidFill>
              <a:srgbClr val="66FF33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uk-U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УКРИТТЯ</a:t>
            </a:r>
          </a:p>
          <a:p>
            <a:pPr lvl="0" algn="ctr"/>
            <a:r>
              <a:rPr lang="uk-U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ru-RU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327100"/>
            <a:ext cx="2592288" cy="1157684"/>
          </a:xfrm>
          <a:prstGeom prst="ellipse">
            <a:avLst/>
          </a:prstGeom>
          <a:solidFill>
            <a:srgbClr val="FF33CC"/>
          </a:solidFill>
          <a:ln>
            <a:solidFill>
              <a:srgbClr val="FF33CC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uk-U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  <a:p>
            <a:pPr lvl="0" algn="ctr"/>
            <a:r>
              <a:rPr lang="uk-UA" sz="17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протирадіаційні укриття</a:t>
            </a:r>
            <a:endParaRPr lang="ru-RU" sz="17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Овал 6"/>
          <p:cNvSpPr/>
          <p:nvPr/>
        </p:nvSpPr>
        <p:spPr>
          <a:xfrm>
            <a:off x="6588224" y="260648"/>
            <a:ext cx="2160240" cy="10801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uk-U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lvl="0" algn="ctr"/>
            <a:r>
              <a:rPr lang="uk-UA" sz="17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найпростіші укриття</a:t>
            </a:r>
            <a:endParaRPr lang="ru-RU" sz="17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1556792"/>
            <a:ext cx="2045580" cy="198444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42179"/>
            <a:ext cx="2400536" cy="180040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33601"/>
            <a:ext cx="1984448" cy="198444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390" y="3920506"/>
            <a:ext cx="2045580" cy="198444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123" y="1485776"/>
            <a:ext cx="1981756" cy="231320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123" y="3933601"/>
            <a:ext cx="1709301" cy="210865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87878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1115616" y="1874004"/>
            <a:ext cx="778713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 2025 році в рамках </a:t>
            </a:r>
            <a:r>
              <a:rPr lang="uk-UA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Програми підтримки обдарованих дітей та учнівської молоді Первозванівської сільської ради</a:t>
            </a:r>
            <a:r>
              <a:rPr lang="uk-U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було відзначено </a:t>
            </a:r>
            <a:r>
              <a:rPr lang="uk-UA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85 школярів</a:t>
            </a:r>
            <a:r>
              <a:rPr lang="uk-U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переможців олімпіад, інтелектуальних, творчих конкурсів та спортивних змагань, також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uk-UA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премії отримали  </a:t>
            </a:r>
            <a:r>
              <a:rPr lang="uk-UA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36 педагогів,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які підготували учнів до участі у зазначених заходах. На виплату премій із місцевого бюджету громади було виділено </a:t>
            </a:r>
            <a:r>
              <a:rPr lang="uk-UA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432,0 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тис. грн</a:t>
            </a:r>
            <a:r>
              <a:rPr lang="ru-RU" sz="2400" dirty="0"/>
              <a:t>.</a:t>
            </a:r>
          </a:p>
          <a:p>
            <a:pPr lvl="0" algn="ctr"/>
            <a:endParaRPr lang="uk-UA" sz="2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/>
            <a:r>
              <a:rPr lang="uk-UA" sz="3600" dirty="0">
                <a:solidFill>
                  <a:prstClr val="black"/>
                </a:solidFill>
                <a:latin typeface="Century Schoolbook"/>
              </a:rPr>
              <a:t>. </a:t>
            </a:r>
            <a:endParaRPr lang="ru-RU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D93F7903-501F-4E8A-8ECD-DDDED8B253D3}"/>
              </a:ext>
            </a:extLst>
          </p:cNvPr>
          <p:cNvSpPr/>
          <p:nvPr/>
        </p:nvSpPr>
        <p:spPr>
          <a:xfrm>
            <a:off x="89756" y="114548"/>
            <a:ext cx="89644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ОБДАРОВАНІ ДІТИ</a:t>
            </a:r>
            <a:endParaRPr lang="ru-UA" sz="3200" dirty="0"/>
          </a:p>
        </p:txBody>
      </p:sp>
    </p:spTree>
    <p:extLst>
      <p:ext uri="{BB962C8B-B14F-4D97-AF65-F5344CB8AC3E}">
        <p14:creationId xmlns:p14="http://schemas.microsoft.com/office/powerpoint/2010/main" val="193404709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1314376" y="775162"/>
            <a:ext cx="723629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2025  році на території  громади </a:t>
            </a:r>
          </a:p>
          <a:p>
            <a:pPr lvl="0" algn="ctr"/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відкрито роботу </a:t>
            </a:r>
            <a:r>
              <a:rPr lang="uk-UA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 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гуртки 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</a:t>
            </a:r>
          </a:p>
          <a:p>
            <a:pPr lvl="0" algn="ctr"/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охоплено гуртковою роботою </a:t>
            </a:r>
          </a:p>
          <a:p>
            <a:pPr lvl="0" algn="ctr"/>
            <a:r>
              <a:rPr lang="ru-RU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412 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вихованців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lvl="0" algn="ctr"/>
            <a:endParaRPr lang="uk-UA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ctr">
              <a:buFontTx/>
              <a:buChar char="-"/>
            </a:pPr>
            <a:r>
              <a:rPr lang="uk-UA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військо-патріотичний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(«Сокіл «Джура», «Козачата», </a:t>
            </a:r>
          </a:p>
          <a:p>
            <a:pPr lvl="0" algn="ctr"/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«Козацько-лицарський гарт»);                                                                                                          </a:t>
            </a:r>
          </a:p>
          <a:p>
            <a:pPr marL="285750" lvl="0" indent="-285750" algn="ctr">
              <a:buFontTx/>
              <a:buChar char="-"/>
            </a:pPr>
            <a:r>
              <a:rPr lang="uk-UA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оздоровчо-спортивний 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(  </a:t>
            </a:r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«Оздоровчий волейбол», </a:t>
            </a:r>
          </a:p>
          <a:p>
            <a:pPr lvl="0" algn="ctr"/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«Оздоровчий баскетбол»); </a:t>
            </a:r>
          </a:p>
          <a:p>
            <a:pPr lvl="0" algn="ctr"/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uk-UA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науково-технічний 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 </a:t>
            </a:r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(«Логіка» та «Виготовлення іграшок-сувенірів»)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                                                                          </a:t>
            </a:r>
          </a:p>
          <a:p>
            <a:pPr marL="285750" lvl="0" indent="-285750" algn="ctr">
              <a:buFontTx/>
              <a:buChar char="-"/>
            </a:pP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хореографія, вокал, образотворче та музичне </a:t>
            </a:r>
          </a:p>
          <a:p>
            <a:pPr lvl="0" algn="ctr"/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мистецтво ) 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- </a:t>
            </a:r>
            <a:r>
              <a:rPr lang="uk-UA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декоративно-прикладне мистецтво </a:t>
            </a:r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(«Художня обробка деревини»);</a:t>
            </a:r>
          </a:p>
          <a:p>
            <a:pPr lvl="0" algn="ctr"/>
            <a:r>
              <a:rPr lang="uk-UA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uk-UA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еколого-натуралістичний </a:t>
            </a:r>
            <a:r>
              <a:rPr lang="uk-UA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(«Природа рідного краю»).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107504" y="116632"/>
            <a:ext cx="90364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КЗ ПОЗАШКІЛЬНОЇ ОСВІТИ </a:t>
            </a:r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«ДИВОСВІТ»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471" l="9738" r="89888">
                        <a14:foregroundMark x1="53933" y1="44974" x2="55431" y2="44974"/>
                        <a14:foregroundMark x1="67041" y1="42857" x2="67041" y2="42857"/>
                        <a14:foregroundMark x1="58052" y1="61376" x2="58052" y2="61376"/>
                        <a14:foregroundMark x1="53558" y1="51323" x2="53558" y2="51323"/>
                        <a14:foregroundMark x1="56554" y1="32275" x2="56554" y2="32275"/>
                        <a14:foregroundMark x1="52809" y1="59788" x2="52809" y2="59788"/>
                        <a14:foregroundMark x1="68914" y1="44444" x2="68914" y2="44444"/>
                        <a14:foregroundMark x1="69288" y1="35979" x2="69288" y2="359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4469" y="595387"/>
            <a:ext cx="25431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889" b="89778" l="889" r="96889">
                        <a14:foregroundMark x1="45778" y1="28444" x2="45778" y2="28444"/>
                        <a14:foregroundMark x1="51556" y1="28444" x2="51556" y2="28444"/>
                        <a14:foregroundMark x1="69333" y1="70667" x2="69333" y2="70667"/>
                        <a14:foregroundMark x1="64889" y1="77778" x2="64889" y2="77778"/>
                        <a14:foregroundMark x1="65333" y1="69333" x2="65333" y2="69333"/>
                        <a14:foregroundMark x1="67111" y1="63556" x2="67111" y2="65778"/>
                        <a14:foregroundMark x1="63111" y1="79111" x2="64889" y2="78222"/>
                        <a14:foregroundMark x1="69333" y1="75556" x2="69333" y2="75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593" y="378242"/>
            <a:ext cx="1474718" cy="1474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5309" b="89815" l="25000" r="898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239078"/>
            <a:ext cx="1099343" cy="1099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6" descr="Логика - правильное рассуждения ☛ Helpstudent24.ru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054" b="89640" l="9692" r="898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4437112"/>
            <a:ext cx="2162175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4" name="Picture 10" descr="Книжкова скарбничка: Естетичне виховання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713" y="4975492"/>
            <a:ext cx="1176065" cy="157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1087" r="985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5085184"/>
            <a:ext cx="1656184" cy="1098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6" name="Picture 12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889" b="96000" l="0" r="98667">
                        <a14:backgroundMark x1="48444" y1="65333" x2="48444" y2="65333"/>
                        <a14:backgroundMark x1="44444" y1="67111" x2="46222" y2="65333"/>
                        <a14:backgroundMark x1="52444" y1="65333" x2="52444" y2="65333"/>
                        <a14:backgroundMark x1="59556" y1="63556" x2="59556" y2="63556"/>
                        <a14:backgroundMark x1="62222" y1="60444" x2="62222" y2="60444"/>
                        <a14:backgroundMark x1="40000" y1="61778" x2="40000" y2="59556"/>
                        <a14:backgroundMark x1="36444" y1="62222" x2="36444" y2="60444"/>
                        <a14:backgroundMark x1="34667" y1="60000" x2="34667" y2="60000"/>
                        <a14:backgroundMark x1="32444" y1="57778" x2="32444" y2="57778"/>
                        <a14:backgroundMark x1="32444" y1="57778" x2="32444" y2="57778"/>
                        <a14:backgroundMark x1="38222" y1="63111" x2="38222" y2="63111"/>
                        <a14:backgroundMark x1="48000" y1="65333" x2="48000" y2="65333"/>
                        <a14:backgroundMark x1="52444" y1="64000" x2="52444" y2="64000"/>
                        <a14:backgroundMark x1="53333" y1="65778" x2="53333" y2="65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5755" y="2395612"/>
            <a:ext cx="1122290" cy="1122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272448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latin typeface="Times New Roman"/>
                <a:ea typeface="Calibri"/>
              </a:rPr>
              <a:t> 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ВСЕУКРАЇНСЬКА</a:t>
            </a:r>
            <a:r>
              <a:rPr lang="uk-UA" b="1" dirty="0">
                <a:solidFill>
                  <a:srgbClr val="2F20A0"/>
                </a:solidFill>
                <a:latin typeface="+mj-lt"/>
              </a:rPr>
              <a:t> 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ВИСТАВКА «УКРАЇНСЬКИЙ СУВЕНІР»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225" b="89668" l="0" r="98619">
                        <a14:foregroundMark x1="60773" y1="24723" x2="60773" y2="24723"/>
                        <a14:backgroundMark x1="39503" y1="20295" x2="39503" y2="20295"/>
                        <a14:backgroundMark x1="45856" y1="23247" x2="45856" y2="23247"/>
                        <a14:backgroundMark x1="60221" y1="21771" x2="60221" y2="217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264" y="428690"/>
            <a:ext cx="2206625" cy="16525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04" b="93028" l="9949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11" y="-144399"/>
            <a:ext cx="2389187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2089909"/>
            <a:ext cx="2874307" cy="295481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10" b="98739" l="0" r="100000">
                        <a14:backgroundMark x1="89159" y1="34955" x2="89159" y2="34955"/>
                        <a14:backgroundMark x1="84292" y1="31171" x2="84292" y2="31171"/>
                        <a14:backgroundMark x1="94690" y1="39279" x2="94690" y2="39279"/>
                        <a14:backgroundMark x1="98230" y1="45045" x2="98230" y2="45045"/>
                        <a14:backgroundMark x1="4425" y1="31712" x2="4425" y2="31712"/>
                        <a14:backgroundMark x1="3319" y1="24685" x2="3319" y2="24685"/>
                        <a14:backgroundMark x1="1770" y1="54414" x2="1770" y2="54414"/>
                        <a14:backgroundMark x1="1770" y1="49550" x2="1770" y2="49550"/>
                        <a14:backgroundMark x1="3319" y1="61261" x2="3319" y2="61261"/>
                        <a14:backgroundMark x1="3761" y1="72252" x2="3761" y2="72252"/>
                        <a14:backgroundMark x1="1327" y1="66667" x2="1327" y2="66667"/>
                        <a14:backgroundMark x1="3761" y1="65045" x2="3319" y2="628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121" y="-25896"/>
            <a:ext cx="2543175" cy="3121660"/>
          </a:xfrm>
          <a:prstGeom prst="rect">
            <a:avLst/>
          </a:prstGeom>
          <a:noFill/>
        </p:spPr>
      </p:pic>
      <p:pic>
        <p:nvPicPr>
          <p:cNvPr id="10" name="Рисунок 9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181" b="89896" l="9689" r="89965">
                        <a14:foregroundMark x1="47059" y1="27979" x2="47059" y2="279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953" y="2089909"/>
            <a:ext cx="2076450" cy="2773045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92" b="89688" l="0" r="99359">
                        <a14:backgroundMark x1="69231" y1="18945" x2="69231" y2="18945"/>
                        <a14:backgroundMark x1="91346" y1="26379" x2="91346" y2="26379"/>
                        <a14:backgroundMark x1="86538" y1="24460" x2="86538" y2="244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544"/>
            <a:ext cx="1901825" cy="2541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Рисунок 11"/>
          <p:cNvPicPr/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897" b="89956" l="0" r="98058">
                        <a14:foregroundMark x1="73301" y1="73560" x2="73301" y2="73560"/>
                        <a14:foregroundMark x1="75000" y1="70458" x2="75000" y2="70458"/>
                        <a14:foregroundMark x1="71602" y1="66174" x2="71602" y2="66174"/>
                        <a14:backgroundMark x1="81068" y1="64845" x2="81068" y2="64845"/>
                        <a14:backgroundMark x1="93689" y1="66470" x2="93689" y2="66470"/>
                        <a14:backgroundMark x1="30097" y1="67799" x2="30097" y2="677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89130"/>
            <a:ext cx="2314575" cy="38030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31534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3125"/>
            <a:ext cx="9144000" cy="3906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uk-UA" b="1" dirty="0">
                <a:solidFill>
                  <a:srgbClr val="002060"/>
                </a:solidFill>
                <a:latin typeface="Times New Roman"/>
                <a:ea typeface="Calibri"/>
                <a:cs typeface="Times New Roman"/>
              </a:rPr>
              <a:t>Всеукраїнський конкурс «Новорічна композиція»</a:t>
            </a:r>
            <a:endParaRPr lang="ru-RU" sz="1600" dirty="0">
              <a:solidFill>
                <a:srgbClr val="002060"/>
              </a:solidFill>
              <a:ea typeface="Calibri"/>
              <a:cs typeface="Times New Roman"/>
            </a:endParaRPr>
          </a:p>
        </p:txBody>
      </p:sp>
      <p:pic>
        <p:nvPicPr>
          <p:cNvPr id="5" name="Рисунок 4" descr="C:\ПОГРІБНА\КЗПО ПЕРВОЗВАНІВКА\ПОЗАШКІЛЛЯ З 01.08.2018 РОКУ\КОНКУРСИ\НОВОРІЧНА КОМПОЗИЦІЯ\25-26\photo_2025-12-12_09-41-40.jpg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03" b="89773" l="2165" r="997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8" y="-397510"/>
            <a:ext cx="1924050" cy="2565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Рисунок 6" descr="C:\ПОГРІБНА\КЗПО ПЕРВОЗВАНІВКА\ПОЗАШКІЛЛЯ З 01.08.2018 РОКУ\КОНКУРСИ\НОВОРІЧНА КОМПОЗИЦІЯ\25-26\photo_2025-12-12_11-33-31.jpg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32" b="99507" l="9847" r="89716">
                        <a14:backgroundMark x1="71772" y1="91941" x2="71772" y2="91941"/>
                        <a14:backgroundMark x1="18381" y1="91447" x2="18381" y2="88487"/>
                        <a14:backgroundMark x1="48359" y1="96053" x2="48359" y2="96053"/>
                        <a14:backgroundMark x1="40481" y1="96053" x2="40481" y2="96053"/>
                        <a14:backgroundMark x1="47702" y1="92434" x2="47702" y2="92434"/>
                        <a14:backgroundMark x1="23632" y1="88980" x2="23632" y2="889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2724"/>
            <a:ext cx="1368152" cy="176516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Рисунок 7" descr="C:\ПОГРІБНА\КЗПО ПЕРВОЗВАНІВКА\ПОЗАШКІЛЛЯ З 01.08.2018 РОКУ\КОНКУРСИ\НОВОРІЧНА КОМПОЗИЦІЯ\25-26\photo_2025-12-12_12-28-44.jpg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89984" l="9812" r="89979">
                        <a14:foregroundMark x1="53653" y1="22379" x2="53653" y2="22379"/>
                        <a14:foregroundMark x1="57411" y1="20344" x2="57411" y2="20344"/>
                        <a14:foregroundMark x1="52192" y1="17058" x2="52192" y2="17058"/>
                        <a14:foregroundMark x1="52818" y1="15649" x2="52818" y2="15649"/>
                        <a14:foregroundMark x1="46555" y1="21909" x2="48434" y2="21909"/>
                        <a14:foregroundMark x1="53653" y1="24257" x2="53653" y2="24257"/>
                        <a14:foregroundMark x1="69520" y1="50548" x2="69520" y2="50548"/>
                        <a14:foregroundMark x1="33194" y1="48670" x2="33194" y2="48670"/>
                        <a14:foregroundMark x1="37578" y1="50548" x2="37578" y2="50548"/>
                        <a14:foregroundMark x1="32568" y1="50548" x2="32568" y2="50548"/>
                        <a14:foregroundMark x1="30480" y1="51487" x2="30480" y2="51487"/>
                        <a14:foregroundMark x1="24843" y1="52426" x2="27975" y2="51487"/>
                        <a14:foregroundMark x1="75783" y1="47731" x2="75783" y2="477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3002" y="532333"/>
            <a:ext cx="1990090" cy="265366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 descr="C:\ПОГРІБНА\КЗПО ПЕРВОЗВАНІВКА\ПОЗАШКІЛЛЯ З 01.08.2018 РОКУ\КОНКУРСИ\НОВОРІЧНА КОМПОЗИЦІЯ\25-26\photo_2025-12-12_12-28-50.jpg"/>
          <p:cNvPicPr/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7126"/>
            <a:ext cx="2456815" cy="32759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Рисунок 9" descr="C:\ПОГРІБНА\КЗПО ПЕРВОЗВАНІВКА\ПОЗАШКІЛЛЯ З 01.08.2018 РОКУ\КОНКУРСИ\НОВОРІЧНА КОМПОЗИЦІЯ\25-26\photo_2025-12-12_12-28-57.jpg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9683" r="89965">
                        <a14:foregroundMark x1="54049" y1="81374" x2="54049" y2="81374"/>
                        <a14:foregroundMark x1="62676" y1="81374" x2="62676" y2="81374"/>
                        <a14:foregroundMark x1="63204" y1="77411" x2="63204" y2="77411"/>
                        <a14:foregroundMark x1="47535" y1="77411" x2="47535" y2="77411"/>
                        <a14:foregroundMark x1="41197" y1="84544" x2="41197" y2="82563"/>
                        <a14:foregroundMark x1="39965" y1="81374" x2="39965" y2="81374"/>
                        <a14:foregroundMark x1="33627" y1="80581" x2="33627" y2="80581"/>
                        <a14:foregroundMark x1="30810" y1="81770" x2="30810" y2="81770"/>
                        <a14:foregroundMark x1="33099" y1="78203" x2="33099" y2="78203"/>
                        <a14:foregroundMark x1="29754" y1="85865" x2="29754" y2="85865"/>
                        <a14:foregroundMark x1="36268" y1="78600" x2="36268" y2="78600"/>
                        <a14:foregroundMark x1="53521" y1="78600" x2="53521" y2="78600"/>
                        <a14:foregroundMark x1="47007" y1="80581" x2="47007" y2="80581"/>
                        <a14:foregroundMark x1="52993" y1="82563" x2="52993" y2="82563"/>
                        <a14:foregroundMark x1="57746" y1="85469" x2="57746" y2="85469"/>
                        <a14:foregroundMark x1="60387" y1="84148" x2="60387" y2="84148"/>
                        <a14:foregroundMark x1="44366" y1="84148" x2="44366" y2="84148"/>
                        <a14:foregroundMark x1="50176" y1="95905" x2="50176" y2="95905"/>
                        <a14:backgroundMark x1="60387" y1="24174" x2="60387" y2="24174"/>
                        <a14:backgroundMark x1="36268" y1="74901" x2="36268" y2="74901"/>
                        <a14:backgroundMark x1="59331" y1="72523" x2="59331" y2="72523"/>
                        <a14:backgroundMark x1="34683" y1="84544" x2="34683" y2="845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2826"/>
            <a:ext cx="2362200" cy="314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Прямоугольник 3"/>
          <p:cNvSpPr/>
          <p:nvPr/>
        </p:nvSpPr>
        <p:spPr>
          <a:xfrm>
            <a:off x="19968" y="3105835"/>
            <a:ext cx="91240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/>
                <a:ea typeface="Calibri"/>
              </a:rPr>
              <a:t>Всеукраїнський гуманітарний конкурс УМАКО «Сузір’я» </a:t>
            </a:r>
            <a:endParaRPr lang="ru-RU" b="1" dirty="0">
              <a:solidFill>
                <a:srgbClr val="002060"/>
              </a:solidFill>
            </a:endParaRPr>
          </a:p>
        </p:txBody>
      </p:sp>
      <p:pic>
        <p:nvPicPr>
          <p:cNvPr id="12" name="Рисунок 11" descr="C:\ПОГРІБНА\КЗПО ПЕРВОЗВАНІВКА\ПОЗАШКІЛЛЯ З 01.08.2018 РОКУ\ЗВІТ ДИРЕКТОРА КЗПО\ДО Звіту голови\до звіту Голови\2026\фото Сосновський\товари 2025\photo_2026-03-09_10-52-44.jpg"/>
          <p:cNvPicPr/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074" b="89871" l="9871" r="899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661" y="3524328"/>
            <a:ext cx="1939925" cy="258699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Рисунок 12" descr="C:\ПОГРІБНА\КЗПО ПЕРВОЗВАНІВКА\ПОЗАШКІЛЛЯ З 01.08.2018 РОКУ\ЗВІТ ДИРЕКТОРА КЗПО\ДО Звіту голови\до звіту Голови\2026\фото Сосновський\товари 2025\photo_2026-03-09_10-52-47.jpg"/>
          <p:cNvPicPr/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53198" y1="16840" x2="53198" y2="16840"/>
                        <a14:foregroundMark x1="58034" y1="9148" x2="58034" y2="9148"/>
                        <a14:foregroundMark x1="51794" y1="7277" x2="51794" y2="7277"/>
                        <a14:foregroundMark x1="58034" y1="5405" x2="58034" y2="5405"/>
                        <a14:foregroundMark x1="13261" y1="6029" x2="13261" y2="6029"/>
                        <a14:foregroundMark x1="86115" y1="58628" x2="86115" y2="58628"/>
                        <a14:foregroundMark x1="14197" y1="42827" x2="14197" y2="42827"/>
                        <a14:foregroundMark x1="1872" y1="77131" x2="1872" y2="77131"/>
                        <a14:foregroundMark x1="5616" y1="73389" x2="5616" y2="73389"/>
                        <a14:foregroundMark x1="11388" y1="74636" x2="12793" y2="74012"/>
                        <a14:foregroundMark x1="16069" y1="74636" x2="16069" y2="74636"/>
                        <a14:foregroundMark x1="11856" y1="67568" x2="11856" y2="67568"/>
                        <a14:foregroundMark x1="7488" y1="70062" x2="8892" y2="70686"/>
                        <a14:foregroundMark x1="19969" y1="75884" x2="19033" y2="78378"/>
                        <a14:foregroundMark x1="16537" y1="82121" x2="10452" y2="80873"/>
                        <a14:foregroundMark x1="15601" y1="82121" x2="15601" y2="82121"/>
                        <a14:foregroundMark x1="20905" y1="82121" x2="20905" y2="82121"/>
                        <a14:foregroundMark x1="22309" y1="81497" x2="22309" y2="81497"/>
                        <a14:foregroundMark x1="17005" y1="87318" x2="11388" y2="86071"/>
                        <a14:foregroundMark x1="8424" y1="86071" x2="5616" y2="83576"/>
                        <a14:foregroundMark x1="5616" y1="80873" x2="7488" y2="79626"/>
                        <a14:foregroundMark x1="75663" y1="59875" x2="75663" y2="59875"/>
                        <a14:foregroundMark x1="76131" y1="58628" x2="74727" y2="56757"/>
                        <a14:foregroundMark x1="74727" y1="53638" x2="74727" y2="53638"/>
                        <a14:foregroundMark x1="77067" y1="48441" x2="78471" y2="49272"/>
                        <a14:foregroundMark x1="79407" y1="54886" x2="79407" y2="54886"/>
                        <a14:foregroundMark x1="81435" y1="59875" x2="84711" y2="60707"/>
                        <a14:foregroundMark x1="85647" y1="62578" x2="85647" y2="62578"/>
                        <a14:foregroundMark x1="87520" y1="57380" x2="87520" y2="57380"/>
                        <a14:foregroundMark x1="87520" y1="53638" x2="87520" y2="53638"/>
                        <a14:foregroundMark x1="84243" y1="49896" x2="84243" y2="49896"/>
                        <a14:foregroundMark x1="84243" y1="47193" x2="85179" y2="45322"/>
                        <a14:foregroundMark x1="86583" y1="45322" x2="87988" y2="45946"/>
                        <a14:foregroundMark x1="89548" y1="45946" x2="89548" y2="45946"/>
                        <a14:foregroundMark x1="92356" y1="45322" x2="92356" y2="45322"/>
                        <a14:foregroundMark x1="90952" y1="56757" x2="90016" y2="66320"/>
                        <a14:foregroundMark x1="90016" y1="66320" x2="90016" y2="66320"/>
                        <a14:foregroundMark x1="88456" y1="71310" x2="88456" y2="71310"/>
                        <a14:foregroundMark x1="85647" y1="70062" x2="85647" y2="68191"/>
                        <a14:foregroundMark x1="91888" y1="54262" x2="91888" y2="54262"/>
                        <a14:foregroundMark x1="92824" y1="47817" x2="92824" y2="47817"/>
                        <a14:foregroundMark x1="82839" y1="59875" x2="82839" y2="59875"/>
                        <a14:foregroundMark x1="81435" y1="53638" x2="81435" y2="53638"/>
                        <a14:foregroundMark x1="83775" y1="53015" x2="83775" y2="53015"/>
                        <a14:foregroundMark x1="90484" y1="42204" x2="90484" y2="42204"/>
                        <a14:foregroundMark x1="91420" y1="41580" x2="91420" y2="41580"/>
                        <a14:foregroundMark x1="81435" y1="47817" x2="81435" y2="47817"/>
                        <a14:foregroundMark x1="79407" y1="59875" x2="79407" y2="59875"/>
                        <a14:foregroundMark x1="77535" y1="64449" x2="77535" y2="64449"/>
                        <a14:foregroundMark x1="81903" y1="65696" x2="81903" y2="65696"/>
                        <a14:backgroundMark x1="91888" y1="9148" x2="91888" y2="9148"/>
                        <a14:backgroundMark x1="82371" y1="3534" x2="82371" y2="3534"/>
                        <a14:backgroundMark x1="93760" y1="2703" x2="93760" y2="2703"/>
                        <a14:backgroundMark x1="98128" y1="6029" x2="98128" y2="6029"/>
                        <a14:backgroundMark x1="80499" y1="6029" x2="80499" y2="6029"/>
                        <a14:backgroundMark x1="77535" y1="7277" x2="77535" y2="7277"/>
                        <a14:backgroundMark x1="71919" y1="4158" x2="71919" y2="4158"/>
                        <a14:backgroundMark x1="71919" y1="9148" x2="71919" y2="9148"/>
                        <a14:backgroundMark x1="83775" y1="9148" x2="83775" y2="9148"/>
                        <a14:backgroundMark x1="81903" y1="9771" x2="82839" y2="7277"/>
                        <a14:backgroundMark x1="93292" y1="6653" x2="93760" y2="2703"/>
                        <a14:backgroundMark x1="92356" y1="1455" x2="92356" y2="1455"/>
                        <a14:backgroundMark x1="95632" y1="6029" x2="95632" y2="6029"/>
                        <a14:backgroundMark x1="97504" y1="9148" x2="97504" y2="9148"/>
                        <a14:backgroundMark x1="87520" y1="4158" x2="87520" y2="4158"/>
                        <a14:backgroundMark x1="80967" y1="4158" x2="78939" y2="4158"/>
                        <a14:backgroundMark x1="77535" y1="4782" x2="77535" y2="4782"/>
                        <a14:backgroundMark x1="77067" y1="3534" x2="77067" y2="3534"/>
                        <a14:backgroundMark x1="75195" y1="3534" x2="75195" y2="3534"/>
                        <a14:backgroundMark x1="79875" y1="9148" x2="79875" y2="9148"/>
                        <a14:backgroundMark x1="84243" y1="7277" x2="85647" y2="6653"/>
                        <a14:backgroundMark x1="86115" y1="6029" x2="86115" y2="6029"/>
                        <a14:backgroundMark x1="6552" y1="6653" x2="6552" y2="6653"/>
                        <a14:backgroundMark x1="2340" y1="10395" x2="2340" y2="10395"/>
                        <a14:backgroundMark x1="7488" y1="2703" x2="7488" y2="2703"/>
                        <a14:backgroundMark x1="5148" y1="3534" x2="5148" y2="3534"/>
                        <a14:backgroundMark x1="1872" y1="5405" x2="1872" y2="5405"/>
                        <a14:backgroundMark x1="97036" y1="61954" x2="98596" y2="58628"/>
                        <a14:backgroundMark x1="95164" y1="47817" x2="95164" y2="47817"/>
                        <a14:backgroundMark x1="96100" y1="17464" x2="96100" y2="17464"/>
                        <a14:backgroundMark x1="96100" y1="8524" x2="96100" y2="8524"/>
                        <a14:backgroundMark x1="95632" y1="42204" x2="98596" y2="42204"/>
                        <a14:backgroundMark x1="96100" y1="68191" x2="96100" y2="68191"/>
                        <a14:backgroundMark x1="94228" y1="75884" x2="96568" y2="75260"/>
                        <a14:backgroundMark x1="94696" y1="80249" x2="94696" y2="80249"/>
                        <a14:backgroundMark x1="89080" y1="79002" x2="92356" y2="74636"/>
                        <a14:backgroundMark x1="96100" y1="65696" x2="96100" y2="65696"/>
                        <a14:backgroundMark x1="95164" y1="63202" x2="95164" y2="59252"/>
                        <a14:backgroundMark x1="94696" y1="56757" x2="94696" y2="54886"/>
                        <a14:backgroundMark x1="94696" y1="51767" x2="94696" y2="51767"/>
                        <a14:backgroundMark x1="98128" y1="38462" x2="99532" y2="38462"/>
                        <a14:backgroundMark x1="90484" y1="89813" x2="91420" y2="87942"/>
                        <a14:backgroundMark x1="92356" y1="86071" x2="92356" y2="86071"/>
                        <a14:backgroundMark x1="90952" y1="82121" x2="90952" y2="82121"/>
                        <a14:backgroundMark x1="91420" y1="87318" x2="91420" y2="87318"/>
                        <a14:backgroundMark x1="90016" y1="89189" x2="90016" y2="89189"/>
                        <a14:backgroundMark x1="90484" y1="92931" x2="95164" y2="92931"/>
                        <a14:backgroundMark x1="96568" y1="92308" x2="96568" y2="92308"/>
                        <a14:backgroundMark x1="95632" y1="92308" x2="95632" y2="92308"/>
                        <a14:backgroundMark x1="91888" y1="93555" x2="91888" y2="93555"/>
                        <a14:backgroundMark x1="89548" y1="95634" x2="92824" y2="93555"/>
                        <a14:backgroundMark x1="73791" y1="96258" x2="75195" y2="95010"/>
                        <a14:backgroundMark x1="73323" y1="94387" x2="73323" y2="94387"/>
                        <a14:backgroundMark x1="68019" y1="93555" x2="68019" y2="93555"/>
                        <a14:backgroundMark x1="68019" y1="93555" x2="68019" y2="93555"/>
                        <a14:backgroundMark x1="64275" y1="91684" x2="62871" y2="91684"/>
                        <a14:backgroundMark x1="61310" y1="91684" x2="59906" y2="90437"/>
                        <a14:backgroundMark x1="58034" y1="90437" x2="58034" y2="90437"/>
                        <a14:backgroundMark x1="60842" y1="95010" x2="60842" y2="95010"/>
                        <a14:backgroundMark x1="61310" y1="95010" x2="61310" y2="95010"/>
                        <a14:backgroundMark x1="61310" y1="95010" x2="61310" y2="95010"/>
                        <a14:backgroundMark x1="61310" y1="95634" x2="61310" y2="95634"/>
                        <a14:backgroundMark x1="59438" y1="95634" x2="59438" y2="95634"/>
                        <a14:backgroundMark x1="59438" y1="95634" x2="68487" y2="92931"/>
                        <a14:backgroundMark x1="69423" y1="92931" x2="69423" y2="92931"/>
                        <a14:backgroundMark x1="69891" y1="95010" x2="71919" y2="95010"/>
                        <a14:backgroundMark x1="76131" y1="95634" x2="76131" y2="95634"/>
                        <a14:backgroundMark x1="78003" y1="95634" x2="80499" y2="95634"/>
                        <a14:backgroundMark x1="80499" y1="95634" x2="80499" y2="95634"/>
                        <a14:backgroundMark x1="81435" y1="97505" x2="81435" y2="97505"/>
                        <a14:backgroundMark x1="70827" y1="97505" x2="68955" y2="97505"/>
                        <a14:backgroundMark x1="65679" y1="97505" x2="65679" y2="97505"/>
                        <a14:backgroundMark x1="63339" y1="96258" x2="63339" y2="96258"/>
                        <a14:backgroundMark x1="26053" y1="92931" x2="26053" y2="92931"/>
                        <a14:backgroundMark x1="17473" y1="97505" x2="17473" y2="97505"/>
                        <a14:backgroundMark x1="19969" y1="93555" x2="19969" y2="93555"/>
                        <a14:backgroundMark x1="23713" y1="93555" x2="23713" y2="93555"/>
                        <a14:backgroundMark x1="29485" y1="95010" x2="29485" y2="95010"/>
                        <a14:backgroundMark x1="33229" y1="95634" x2="33229" y2="95634"/>
                        <a14:backgroundMark x1="36193" y1="97505" x2="36193" y2="97505"/>
                        <a14:backgroundMark x1="30889" y1="89813" x2="30889" y2="89813"/>
                        <a14:backgroundMark x1="21841" y1="97505" x2="21841" y2="97505"/>
                        <a14:backgroundMark x1="15133" y1="97505" x2="15133" y2="97505"/>
                        <a14:backgroundMark x1="29953" y1="97505" x2="29953" y2="97505"/>
                        <a14:backgroundMark x1="25585" y1="96881" x2="25585" y2="96881"/>
                        <a14:backgroundMark x1="3276" y1="14969" x2="3276" y2="14969"/>
                        <a14:backgroundMark x1="5148" y1="54262" x2="5148" y2="54262"/>
                        <a14:backgroundMark x1="4212" y1="43451" x2="4212" y2="43451"/>
                        <a14:backgroundMark x1="4680" y1="37838" x2="3744" y2="35135"/>
                        <a14:backgroundMark x1="2808" y1="30769" x2="2808" y2="30769"/>
                        <a14:backgroundMark x1="4212" y1="26403" x2="4212" y2="26403"/>
                        <a14:backgroundMark x1="4212" y1="23077" x2="4212" y2="23077"/>
                        <a14:backgroundMark x1="1872" y1="41580" x2="1872" y2="41580"/>
                        <a14:backgroundMark x1="936" y1="32640" x2="936" y2="326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918" y="3491627"/>
            <a:ext cx="2665730" cy="19989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>
                        <a14:backgroundMark x1="39869" y1="70930" x2="39869" y2="70930"/>
                        <a14:backgroundMark x1="36819" y1="65407" x2="36819" y2="65407"/>
                        <a14:backgroundMark x1="69499" y1="54651" x2="69499" y2="546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69280"/>
            <a:ext cx="2798763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597360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4" name="Рисунок 3" descr="C:\ПОГРІБНА\КЗПО ПЕРВОЗВАНІВКА\ПОЗАШКІЛЛЯ З 01.08.2018 РОКУ\ЗВІТ ДИРЕКТОРА КЗПО\ДО Звіту голови\до звіту Голови\2026\фото Сосновський\товари 2025\photo_2026-03-09_13-04-43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79" t="13472" r="20816" b="39518"/>
          <a:stretch/>
        </p:blipFill>
        <p:spPr bwMode="auto">
          <a:xfrm>
            <a:off x="323528" y="-46037"/>
            <a:ext cx="2304256" cy="246692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5" name="Рисунок 4" descr="C:\ПОГРІБНА\КЗПО ПЕРВОЗВАНІВКА\ПОЗАШКІЛЛЯ З 01.08.2018 РОКУ\ЗВІТ ДИРЕКТОРА КЗПО\ДО Звіту голови\до звіту Голови\2026\фото Сосновський\photo_2026-03-04_16-37-23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082" y="7268"/>
            <a:ext cx="3223816" cy="196804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Рисунок 6" descr="C:\ПОГРІБНА\КЗПО ПЕРВОЗВАНІВКА\ПОЗАШКІЛЛЯ З 01.08.2018 РОКУ\ЗВІТ ДИРЕКТОРА КЗПО\ДО Звіту голови\до звіту Голови\2026\фото Сосновський\photo_2026-03-04_16-41-05.jpg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809" b="89803" l="658" r="991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746" y="4287959"/>
            <a:ext cx="1728192" cy="215228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 descr="C:\ПОГРІБНА\КЗПО ПЕРВОЗВАНІВКА\ПОЗАШКІЛЛЯ З 01.08.2018 РОКУ\ЗВІТ ДИРЕКТОРА КЗПО\ДО Звіту голови\до звіту Голови\2026\фото Сосновський\photo_2026-03-04_16-38-20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530" y="7268"/>
            <a:ext cx="3024336" cy="210426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409" y="2195366"/>
            <a:ext cx="2657337" cy="354415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Рисунок 9" descr="C:\ПОГРІБНА\КЗПО ПЕРВОЗВАНІВКА\ПОЗАШКІЛЛЯ З 01.08.2018 РОКУ\ЗВІТ ДИРЕКТОРА КЗПО\ДО Звіту голови\до звіту Голови\2026\фото Сосновський\товари 2025\photo_2026-03-09_10-50-53.jpg"/>
          <p:cNvPicPr/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r="14537" b="6831"/>
          <a:stretch/>
        </p:blipFill>
        <p:spPr bwMode="auto">
          <a:xfrm>
            <a:off x="5849782" y="2155613"/>
            <a:ext cx="1663529" cy="139329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Рисунок 10" descr="C:\ПОГРІБНА\КЗПО ПЕРВОЗВАНІВКА\ПОЗАШКІЛЛЯ З 01.08.2018 РОКУ\ЗВІТ ДИРЕКТОРА КЗПО\ДО Звіту голови\до звіту Голови\2026\фото Сосновський\товари 2025\photo_2026-03-09_10-51-34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88" y="4836729"/>
            <a:ext cx="1488878" cy="135447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Рисунок 11" descr="C:\ПОГРІБНА\КЗПО ПЕРВОЗВАНІВКА\ПОЗАШКІЛЛЯ З 01.08.2018 РОКУ\ЗВІТ ДИРЕКТОРА КЗПО\ДО Звіту голови\до звіту Голови\2026\фото Сосновський\товари 2025\photo_2026-03-09_10-52-17.jpg"/>
          <p:cNvPicPr/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94" t="34556" r="15187" b="17708"/>
          <a:stretch/>
        </p:blipFill>
        <p:spPr bwMode="auto">
          <a:xfrm rot="16200000">
            <a:off x="7600062" y="2505854"/>
            <a:ext cx="1239018" cy="86409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Рисунок 12" descr="C:\ПОГРІБНА\КЗПО ПЕРВОЗВАНІВКА\ПОЗАШКІЛЛЯ З 01.08.2018 РОКУ\ЗВІТ ДИРЕКТОРА КЗПО\ДО Звіту голови\до звіту Голови\2026\фото Сосновський\товари 2025\photo_2026-03-09_10-51-37.jpg"/>
          <p:cNvPicPr/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4118" l="0" r="988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454" y="3507753"/>
            <a:ext cx="2134620" cy="1358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Рисунок 13" descr="C:\ПОГРІБНА\КЗПО ПЕРВОЗВАНІВКА\ПОЗАШКІЛЛЯ З 01.08.2018 РОКУ\ЗВІТ ДИРЕКТОРА КЗПО\ДО Звіту голови\до звіту Голови\2026\фото Сосновський\товари 2025\photo_2026-03-09_10-51-44.jpg"/>
          <p:cNvPicPr/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052" y="4896741"/>
            <a:ext cx="1727324" cy="113347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3725A69-B48E-472E-B586-F99363A01CC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49236" y="2474193"/>
            <a:ext cx="1618985" cy="2273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0479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ФІНАНСУВАННЯ  КЗ ПОЗАШКІЛЬНОЇ ОСВІТИ  « ДИВОСВІТ»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08571299"/>
              </p:ext>
            </p:extLst>
          </p:nvPr>
        </p:nvGraphicFramePr>
        <p:xfrm>
          <a:off x="1177354" y="369332"/>
          <a:ext cx="7787134" cy="55079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16386024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94" b="8038"/>
          <a:stretch/>
        </p:blipFill>
        <p:spPr bwMode="auto">
          <a:xfrm>
            <a:off x="6907630" y="4669519"/>
            <a:ext cx="1933072" cy="1902954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/>
                <a:ea typeface="Calibri"/>
                <a:cs typeface="Times New Roman"/>
              </a:rPr>
              <a:t>КЗ«ЦЕНТР ФІЗИЧНОГО ЗДОРОВ’Я НАСЕЛЕННЯ «СПОРТ ДЛЯ ВСІХ» ПЕРВОЗВАНІВСЬКОЇ СІЛЬСЬКОЇ РАДИ</a:t>
            </a:r>
            <a:endParaRPr lang="ru-RU" sz="1400" dirty="0">
              <a:solidFill>
                <a:prstClr val="black"/>
              </a:solidFill>
              <a:latin typeface="Century Schoolbook"/>
              <a:ea typeface="Calibri"/>
              <a:cs typeface="Times New Roman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472" y="627555"/>
            <a:ext cx="2726481" cy="2044861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1082599" y="2564904"/>
            <a:ext cx="29159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Благодійний турнір</a:t>
            </a:r>
          </a:p>
          <a:p>
            <a:pPr algn="ctr"/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з волейболу до </a:t>
            </a:r>
          </a:p>
          <a:p>
            <a:pPr algn="ctr"/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Дня Соборності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7070"/>
            <a:ext cx="2629578" cy="1927834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5450868" y="2564904"/>
            <a:ext cx="35491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Змагання "Пліч-о-пліч" ІІ етап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174" y="3022362"/>
            <a:ext cx="3131840" cy="176166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3468092" y="5013176"/>
            <a:ext cx="3396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Всеукраїнський </a:t>
            </a:r>
          </a:p>
          <a:p>
            <a:pPr algn="ctr"/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спортивно-виховний захід "Україна єднає серця"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360" y="3903192"/>
            <a:ext cx="2596732" cy="1947549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74" t="5748" r="25909" b="-5748"/>
          <a:stretch/>
        </p:blipFill>
        <p:spPr bwMode="auto">
          <a:xfrm>
            <a:off x="6751598" y="2900006"/>
            <a:ext cx="2158972" cy="1918246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272412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9897" y="2271535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27" b="12903"/>
          <a:stretch/>
        </p:blipFill>
        <p:spPr bwMode="auto">
          <a:xfrm>
            <a:off x="251520" y="188640"/>
            <a:ext cx="3873029" cy="1800076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69" r="29253" b="29885"/>
          <a:stretch/>
        </p:blipFill>
        <p:spPr bwMode="auto">
          <a:xfrm>
            <a:off x="4932040" y="205904"/>
            <a:ext cx="3464148" cy="1782812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49" r="6250" b="19376"/>
          <a:stretch/>
        </p:blipFill>
        <p:spPr bwMode="auto">
          <a:xfrm>
            <a:off x="2383470" y="2564904"/>
            <a:ext cx="4280024" cy="2289813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7" t="11040" r="20585" b="12762"/>
          <a:stretch/>
        </p:blipFill>
        <p:spPr bwMode="auto">
          <a:xfrm>
            <a:off x="316822" y="3744338"/>
            <a:ext cx="1902470" cy="195344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29" t="26814" r="37221" b="8500"/>
          <a:stretch/>
        </p:blipFill>
        <p:spPr bwMode="auto">
          <a:xfrm>
            <a:off x="6835800" y="2852936"/>
            <a:ext cx="2056680" cy="275523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543041" y="1988716"/>
            <a:ext cx="35537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ФОЗ "Ти зможеш, якщо зміг я"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4899287" y="1988716"/>
            <a:ext cx="42121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Обласний ФОЗ "Спортивна Україна"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6523" y="5608167"/>
            <a:ext cx="28261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"Активні парки- локації </a:t>
            </a:r>
          </a:p>
          <a:p>
            <a:pPr algn="ctr"/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здорової України"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2637966" y="4854717"/>
            <a:ext cx="37710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"Мама, тато, я - спортивна сім'я"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6540641" y="5625059"/>
            <a:ext cx="28231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00000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ФОЗ "Волейбол на воді"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5497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833" b="27834"/>
          <a:stretch/>
        </p:blipFill>
        <p:spPr bwMode="auto">
          <a:xfrm>
            <a:off x="771959" y="4291726"/>
            <a:ext cx="7314009" cy="2541618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385" y="2513627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74" y="114779"/>
            <a:ext cx="2736034" cy="1822883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40" b="21248"/>
          <a:stretch/>
        </p:blipFill>
        <p:spPr bwMode="auto">
          <a:xfrm>
            <a:off x="2771800" y="2209778"/>
            <a:ext cx="3279800" cy="1281891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0" t="28333" r="43500" b="44355"/>
          <a:stretch/>
        </p:blipFill>
        <p:spPr bwMode="auto">
          <a:xfrm>
            <a:off x="5292080" y="260648"/>
            <a:ext cx="3456384" cy="1531146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5292080" y="1867296"/>
            <a:ext cx="34563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Чемпіонат області з</a:t>
            </a:r>
          </a:p>
          <a:p>
            <a:pPr algn="ctr"/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дитячого футзалу</a:t>
            </a:r>
            <a:endParaRPr lang="ru-RU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0" y="1877287"/>
            <a:ext cx="2843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Всеукраїнському турнірі з тенісу настільного серед ветеранів </a:t>
            </a:r>
            <a:endParaRPr lang="ru-RU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313912" y="3491669"/>
            <a:ext cx="4770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Кубок відкриття дитячого сезону з футболу </a:t>
            </a:r>
            <a:endParaRPr lang="ru-RU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2643311" y="3922394"/>
            <a:ext cx="44988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rgbClr val="2F20A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Кубок пам'яті Героїв-земляків з футболу </a:t>
            </a:r>
            <a:endParaRPr lang="ru-RU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890166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75329092"/>
              </p:ext>
            </p:extLst>
          </p:nvPr>
        </p:nvGraphicFramePr>
        <p:xfrm>
          <a:off x="1043608" y="751959"/>
          <a:ext cx="8100392" cy="534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Прямоугольник 1"/>
          <p:cNvSpPr/>
          <p:nvPr/>
        </p:nvSpPr>
        <p:spPr>
          <a:xfrm>
            <a:off x="0" y="18365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ФІНАНСУВАННЯ КЗ «ЦФЗН «СПОРТ ДЛЯ ВСІХ»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у 2025 РОЦІ  - 866,2 тис. грн</a:t>
            </a: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7657921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АКТИВНІ ПАРКИ – ЛОКАЦІЇ ЗДОРОВОЇ УКРАЇНИ»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ДБ МБ виділено кошти 104,1 тис.грн. у 2025 р. 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698"/>
          <a:stretch/>
        </p:blipFill>
        <p:spPr bwMode="auto">
          <a:xfrm>
            <a:off x="197768" y="630431"/>
            <a:ext cx="3741241" cy="183234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57" b="16615"/>
          <a:stretch/>
        </p:blipFill>
        <p:spPr bwMode="auto">
          <a:xfrm>
            <a:off x="4572000" y="3885307"/>
            <a:ext cx="4352032" cy="220087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60" r="17850" b="35039"/>
          <a:stretch/>
        </p:blipFill>
        <p:spPr bwMode="auto">
          <a:xfrm>
            <a:off x="5667102" y="646331"/>
            <a:ext cx="2161828" cy="310579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8" r="24188" b="19333"/>
          <a:stretch/>
        </p:blipFill>
        <p:spPr bwMode="auto">
          <a:xfrm>
            <a:off x="1326231" y="2996952"/>
            <a:ext cx="2612777" cy="276884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14364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001" y="2085747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5" name="Рисунок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005" y="525477"/>
            <a:ext cx="2304256" cy="206577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Прямоугольник 2"/>
          <p:cNvSpPr/>
          <p:nvPr/>
        </p:nvSpPr>
        <p:spPr>
          <a:xfrm>
            <a:off x="1029317" y="2591256"/>
            <a:ext cx="27634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latin typeface="Times New Roman"/>
                <a:ea typeface="Times New Roman"/>
              </a:rPr>
              <a:t>День  Соборності України</a:t>
            </a:r>
            <a:endParaRPr lang="ru-RU" dirty="0"/>
          </a:p>
        </p:txBody>
      </p:sp>
      <p:pic>
        <p:nvPicPr>
          <p:cNvPr id="7" name="Рисунок 6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511" y="406272"/>
            <a:ext cx="2106474" cy="266450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Прямоугольник 3"/>
          <p:cNvSpPr/>
          <p:nvPr/>
        </p:nvSpPr>
        <p:spPr>
          <a:xfrm>
            <a:off x="3482938" y="3070781"/>
            <a:ext cx="29236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latin typeface="Times New Roman"/>
                <a:ea typeface="Times New Roman"/>
              </a:rPr>
              <a:t>День Героїв Небесної Сотні</a:t>
            </a:r>
            <a:endParaRPr lang="ru-RU" dirty="0"/>
          </a:p>
        </p:txBody>
      </p:sp>
      <p:pic>
        <p:nvPicPr>
          <p:cNvPr id="9" name="Рисунок 8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004" b="20362"/>
          <a:stretch/>
        </p:blipFill>
        <p:spPr bwMode="auto">
          <a:xfrm>
            <a:off x="6257130" y="1693641"/>
            <a:ext cx="2718062" cy="118208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Прямоугольник 7"/>
          <p:cNvSpPr/>
          <p:nvPr/>
        </p:nvSpPr>
        <p:spPr>
          <a:xfrm>
            <a:off x="6804248" y="3080405"/>
            <a:ext cx="17722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ru-RU" dirty="0">
                <a:solidFill>
                  <a:prstClr val="black"/>
                </a:solidFill>
                <a:latin typeface="Times New Roman"/>
                <a:ea typeface="Times New Roman"/>
              </a:rPr>
              <a:t>Великодні свята</a:t>
            </a:r>
            <a:endParaRPr lang="ru-RU" dirty="0">
              <a:solidFill>
                <a:prstClr val="black"/>
              </a:solidFill>
            </a:endParaRPr>
          </a:p>
        </p:txBody>
      </p:sp>
      <p:pic>
        <p:nvPicPr>
          <p:cNvPr id="12" name="Рисунок 11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90" y="3492212"/>
            <a:ext cx="3307938" cy="225779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Прямоугольник 10"/>
          <p:cNvSpPr/>
          <p:nvPr/>
        </p:nvSpPr>
        <p:spPr>
          <a:xfrm>
            <a:off x="1194961" y="5750004"/>
            <a:ext cx="18355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solidFill>
                  <a:prstClr val="black"/>
                </a:solidFill>
                <a:latin typeface="Times New Roman"/>
                <a:ea typeface="Times New Roman"/>
              </a:rPr>
              <a:t>День вишиванки</a:t>
            </a:r>
            <a:endParaRPr lang="ru-RU" dirty="0"/>
          </a:p>
        </p:txBody>
      </p:sp>
      <p:pic>
        <p:nvPicPr>
          <p:cNvPr id="14" name="Рисунок 13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919" y="3821488"/>
            <a:ext cx="3400916" cy="1831588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Прямоугольник 12"/>
          <p:cNvSpPr/>
          <p:nvPr/>
        </p:nvSpPr>
        <p:spPr>
          <a:xfrm>
            <a:off x="4549494" y="5682420"/>
            <a:ext cx="34719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latin typeface="Times New Roman"/>
                <a:ea typeface="Times New Roman"/>
              </a:rPr>
              <a:t>Міжнародний День захисту дітей</a:t>
            </a:r>
            <a:endParaRPr lang="ru-RU" dirty="0"/>
          </a:p>
        </p:txBody>
      </p:sp>
      <p:sp>
        <p:nvSpPr>
          <p:cNvPr id="2" name="Прямоугольник 1"/>
          <p:cNvSpPr/>
          <p:nvPr/>
        </p:nvSpPr>
        <p:spPr>
          <a:xfrm>
            <a:off x="2555776" y="0"/>
            <a:ext cx="4460772" cy="4108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uk-UA" b="1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</a:rPr>
              <a:t>КУЛЬТУРА ТА БІБЛІОТЕЧНА СПРАВА</a:t>
            </a:r>
            <a:endParaRPr lang="ru-RU" sz="14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0823387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1432024" y="4365104"/>
            <a:ext cx="27777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dirty="0">
                <a:solidFill>
                  <a:prstClr val="black"/>
                </a:solidFill>
                <a:latin typeface="Times New Roman"/>
                <a:ea typeface="Times New Roman"/>
              </a:rPr>
              <a:t> ДЕНЬ ЗАХИСНИКІВ </a:t>
            </a:r>
          </a:p>
          <a:p>
            <a:pPr lvl="0" algn="ctr"/>
            <a:r>
              <a:rPr lang="ru-RU" dirty="0">
                <a:solidFill>
                  <a:prstClr val="black"/>
                </a:solidFill>
                <a:latin typeface="Times New Roman"/>
                <a:ea typeface="Times New Roman"/>
              </a:rPr>
              <a:t>І ЗАХИСНИЦЬ УКРАЇНИ </a:t>
            </a:r>
            <a:endParaRPr lang="ru-RU" dirty="0">
              <a:solidFill>
                <a:prstClr val="black"/>
              </a:solidFill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12" y="116632"/>
            <a:ext cx="1756024" cy="175559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Рисунок 6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804" y="0"/>
            <a:ext cx="3528392" cy="234875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Прямоугольник 2"/>
          <p:cNvSpPr/>
          <p:nvPr/>
        </p:nvSpPr>
        <p:spPr>
          <a:xfrm>
            <a:off x="1907704" y="2420888"/>
            <a:ext cx="3721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solidFill>
                  <a:prstClr val="black"/>
                </a:solidFill>
                <a:latin typeface="Times New Roman"/>
                <a:ea typeface="Times New Roman"/>
              </a:rPr>
              <a:t>День Державного Прапора України </a:t>
            </a:r>
            <a:endParaRPr lang="ru-RU" dirty="0"/>
          </a:p>
        </p:txBody>
      </p:sp>
      <p:pic>
        <p:nvPicPr>
          <p:cNvPr id="8" name="Рисунок 7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0"/>
            <a:ext cx="2446655" cy="300228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Прямоугольник 3"/>
          <p:cNvSpPr/>
          <p:nvPr/>
        </p:nvSpPr>
        <p:spPr>
          <a:xfrm>
            <a:off x="6072333" y="3046214"/>
            <a:ext cx="2933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solidFill>
                  <a:prstClr val="black"/>
                </a:solidFill>
                <a:latin typeface="Times New Roman"/>
                <a:ea typeface="Times New Roman"/>
              </a:rPr>
              <a:t>День Незалежності України</a:t>
            </a:r>
            <a:endParaRPr lang="ru-RU" dirty="0"/>
          </a:p>
        </p:txBody>
      </p:sp>
      <p:pic>
        <p:nvPicPr>
          <p:cNvPr id="10" name="Рисунок 9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024" y="2790220"/>
            <a:ext cx="2777733" cy="15975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Рисунок 10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03" y="3415545"/>
            <a:ext cx="3248025" cy="243649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Прямоугольник 8"/>
          <p:cNvSpPr/>
          <p:nvPr/>
        </p:nvSpPr>
        <p:spPr>
          <a:xfrm>
            <a:off x="5485292" y="5794374"/>
            <a:ext cx="2050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dirty="0">
                <a:latin typeface="Times New Roman"/>
                <a:ea typeface="Times New Roman"/>
              </a:rPr>
              <a:t>РІЗДВЯНІ СВЯТА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7747500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52" y="430199"/>
            <a:ext cx="3168352" cy="14228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416"/>
          <a:stretch/>
        </p:blipFill>
        <p:spPr bwMode="auto">
          <a:xfrm>
            <a:off x="5369139" y="389008"/>
            <a:ext cx="3433077" cy="1397899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-21196" y="61839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КЗ ЦЕНТРИ КУЛЬТУРИ ТА ДОЗВІЛЛЯ ТГ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546744" y="1830171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FFFF00"/>
                </a:solidFill>
                <a:latin typeface="Times New Roman"/>
                <a:ea typeface="Times New Roman"/>
              </a:rPr>
              <a:t>КЗ «Первозванівський центр</a:t>
            </a:r>
          </a:p>
          <a:p>
            <a:pPr algn="ctr"/>
            <a:r>
              <a:rPr lang="ru-RU" b="1" dirty="0">
                <a:solidFill>
                  <a:srgbClr val="FFFF00"/>
                </a:solidFill>
                <a:latin typeface="Times New Roman"/>
                <a:ea typeface="Times New Roman"/>
              </a:rPr>
              <a:t> культури та дозвілля» </a:t>
            </a:r>
            <a:endParaRPr lang="ru-RU" b="1" dirty="0">
              <a:solidFill>
                <a:srgbClr val="FFFF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5501569" y="1693991"/>
            <a:ext cx="3168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FFFF00"/>
                </a:solidFill>
                <a:latin typeface="Times New Roman"/>
                <a:ea typeface="Times New Roman"/>
              </a:rPr>
              <a:t>КЗ «Бережинський центр </a:t>
            </a:r>
          </a:p>
          <a:p>
            <a:pPr algn="ctr"/>
            <a:r>
              <a:rPr lang="ru-RU" b="1" dirty="0">
                <a:solidFill>
                  <a:srgbClr val="FFFF00"/>
                </a:solidFill>
                <a:latin typeface="Times New Roman"/>
                <a:ea typeface="Times New Roman"/>
              </a:rPr>
              <a:t>культури та дозвілля»</a:t>
            </a:r>
            <a:endParaRPr lang="ru-RU" b="1" dirty="0">
              <a:solidFill>
                <a:srgbClr val="FFFF00"/>
              </a:solidFill>
            </a:endParaRP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1095493" y="2560997"/>
            <a:ext cx="972108" cy="2173242"/>
          </a:xfrm>
          <a:prstGeom prst="roundRect">
            <a:avLst/>
          </a:prstGeom>
          <a:solidFill>
            <a:srgbClr val="66FF33"/>
          </a:solidFill>
          <a:ln>
            <a:solidFill>
              <a:srgbClr val="66FF33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dirty="0"/>
              <a:t>                    </a:t>
            </a:r>
            <a:endParaRPr lang="ru-RU" dirty="0"/>
          </a:p>
        </p:txBody>
      </p:sp>
      <p:sp>
        <p:nvSpPr>
          <p:cNvPr id="8" name="Скругленный прямоугольник 7"/>
          <p:cNvSpPr/>
          <p:nvPr/>
        </p:nvSpPr>
        <p:spPr>
          <a:xfrm>
            <a:off x="3168080" y="2581736"/>
            <a:ext cx="881608" cy="2205642"/>
          </a:xfrm>
          <a:prstGeom prst="roundRect">
            <a:avLst/>
          </a:prstGeom>
          <a:solidFill>
            <a:srgbClr val="66FF33"/>
          </a:solidFill>
          <a:ln>
            <a:solidFill>
              <a:srgbClr val="66FF33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Федорівська філія</a:t>
            </a:r>
            <a:endParaRPr lang="ru-RU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2144079" y="4400253"/>
            <a:ext cx="936104" cy="1872208"/>
          </a:xfrm>
          <a:prstGeom prst="roundRect">
            <a:avLst/>
          </a:prstGeom>
          <a:solidFill>
            <a:srgbClr val="66FF33"/>
          </a:solidFill>
          <a:ln>
            <a:solidFill>
              <a:srgbClr val="66FF33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0" name="Скругленный прямоугольник 9"/>
          <p:cNvSpPr/>
          <p:nvPr/>
        </p:nvSpPr>
        <p:spPr>
          <a:xfrm>
            <a:off x="5553000" y="2420887"/>
            <a:ext cx="882216" cy="2313351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uk-UA" b="1" dirty="0">
                <a:solidFill>
                  <a:srgbClr val="3333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Клинцівська філія</a:t>
            </a:r>
            <a:endParaRPr lang="ru-RU" b="1" dirty="0">
              <a:solidFill>
                <a:srgbClr val="3333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7751092" y="2420888"/>
            <a:ext cx="936104" cy="2173242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uk-UA" b="1" dirty="0">
                <a:solidFill>
                  <a:srgbClr val="3333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Покровська філія</a:t>
            </a:r>
            <a:endParaRPr lang="ru-RU" b="1" dirty="0">
              <a:solidFill>
                <a:srgbClr val="3333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Скругленный прямоугольник 11"/>
          <p:cNvSpPr/>
          <p:nvPr/>
        </p:nvSpPr>
        <p:spPr>
          <a:xfrm>
            <a:off x="6668764" y="4400253"/>
            <a:ext cx="936104" cy="1693044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uk-UA" b="1" dirty="0">
                <a:solidFill>
                  <a:srgbClr val="3333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Гаївська філія</a:t>
            </a:r>
            <a:endParaRPr lang="ru-RU" b="1" dirty="0">
              <a:solidFill>
                <a:srgbClr val="3333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350714" y="2536761"/>
            <a:ext cx="461665" cy="2173241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uk-U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Калинівська філія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327516" y="4437112"/>
            <a:ext cx="461665" cy="1800821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uk-U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Степова філія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02768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1316657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3102732" y="0"/>
            <a:ext cx="3691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КЗ ПУБЛІЧНА БІБЛІОТЕКА ТГ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ятно 2 4"/>
          <p:cNvSpPr/>
          <p:nvPr/>
        </p:nvSpPr>
        <p:spPr>
          <a:xfrm>
            <a:off x="1865736" y="587041"/>
            <a:ext cx="5952486" cy="3096344"/>
          </a:xfrm>
          <a:prstGeom prst="irregularSeal2">
            <a:avLst/>
          </a:prstGeom>
          <a:solidFill>
            <a:srgbClr val="4F81BD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rtlCol="0" anchor="ctr"/>
          <a:lstStyle/>
          <a:p>
            <a:pPr marL="180340" lvl="0" indent="276860" algn="ctr"/>
            <a:r>
              <a:rPr lang="uk-UA" sz="1700" b="1" dirty="0">
                <a:solidFill>
                  <a:srgbClr val="FF0000"/>
                </a:solidFill>
                <a:latin typeface="Times New Roman"/>
                <a:ea typeface="Times New Roman"/>
              </a:rPr>
              <a:t>КЗ ПЕРВОЗВАНІВСЬКА ПУБЛІЧНА БІБЛІОТЕКА</a:t>
            </a:r>
          </a:p>
        </p:txBody>
      </p:sp>
      <p:sp>
        <p:nvSpPr>
          <p:cNvPr id="7" name="Овальная выноска 6"/>
          <p:cNvSpPr/>
          <p:nvPr/>
        </p:nvSpPr>
        <p:spPr>
          <a:xfrm rot="2421254">
            <a:off x="7120711" y="358443"/>
            <a:ext cx="1800200" cy="1404434"/>
          </a:xfrm>
          <a:prstGeom prst="wedgeEllipseCallout">
            <a:avLst/>
          </a:prstGeom>
          <a:solidFill>
            <a:srgbClr val="00B0F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230976" y="632483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Покровська філія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Овальная выноска 8"/>
          <p:cNvSpPr/>
          <p:nvPr/>
        </p:nvSpPr>
        <p:spPr>
          <a:xfrm rot="5979814">
            <a:off x="7260980" y="2094441"/>
            <a:ext cx="1693474" cy="1814037"/>
          </a:xfrm>
          <a:prstGeom prst="wedgeEllipseCallout">
            <a:avLst/>
          </a:prstGeom>
          <a:solidFill>
            <a:srgbClr val="FF00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456985" y="2558977"/>
            <a:ext cx="1301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Гаївська філія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Овальная выноска 10"/>
          <p:cNvSpPr/>
          <p:nvPr/>
        </p:nvSpPr>
        <p:spPr>
          <a:xfrm rot="7587834">
            <a:off x="5573330" y="3205937"/>
            <a:ext cx="1760532" cy="1858626"/>
          </a:xfrm>
          <a:prstGeom prst="wedgeEllipseCallout">
            <a:avLst/>
          </a:prstGeom>
          <a:solidFill>
            <a:srgbClr val="0070C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580112" y="3825044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Бережинська філія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Овальная выноска 12"/>
          <p:cNvSpPr/>
          <p:nvPr/>
        </p:nvSpPr>
        <p:spPr>
          <a:xfrm rot="8036640">
            <a:off x="3496223" y="3683014"/>
            <a:ext cx="1899687" cy="1623441"/>
          </a:xfrm>
          <a:prstGeom prst="wedgeEllipseCallout">
            <a:avLst/>
          </a:prstGeom>
          <a:solidFill>
            <a:srgbClr val="0000FF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635897" y="4094083"/>
            <a:ext cx="1640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Клинцівська філія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Овальная выноска 14"/>
          <p:cNvSpPr/>
          <p:nvPr/>
        </p:nvSpPr>
        <p:spPr>
          <a:xfrm rot="11838328">
            <a:off x="1526570" y="3738650"/>
            <a:ext cx="1833396" cy="1512168"/>
          </a:xfrm>
          <a:prstGeom prst="wedgeEllipseCallout">
            <a:avLst/>
          </a:prstGeom>
          <a:solidFill>
            <a:srgbClr val="7030A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55392" y="4171568"/>
            <a:ext cx="1521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Калинівська філія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Овальная выноска 16"/>
          <p:cNvSpPr/>
          <p:nvPr/>
        </p:nvSpPr>
        <p:spPr>
          <a:xfrm rot="14535609">
            <a:off x="594984" y="2371529"/>
            <a:ext cx="1548838" cy="1679412"/>
          </a:xfrm>
          <a:prstGeom prst="wedgeEllipseCallout">
            <a:avLst/>
          </a:prstGeom>
          <a:solidFill>
            <a:srgbClr val="FF0066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76363" y="2866161"/>
            <a:ext cx="1586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Степова </a:t>
            </a:r>
          </a:p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філія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Овальная выноска 18"/>
          <p:cNvSpPr/>
          <p:nvPr/>
        </p:nvSpPr>
        <p:spPr>
          <a:xfrm rot="17126042">
            <a:off x="828932" y="145275"/>
            <a:ext cx="1652919" cy="1775190"/>
          </a:xfrm>
          <a:prstGeom prst="wedgeEllipseCallout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89184" y="737494"/>
            <a:ext cx="1781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Федорівська філія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519065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6146" name="Picture 2" descr="Усі, хто збирав кошти для ЗСУ на власні картки, до кінця ...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83"/>
          <a:stretch/>
        </p:blipFill>
        <p:spPr bwMode="auto">
          <a:xfrm>
            <a:off x="2483768" y="116632"/>
            <a:ext cx="4776465" cy="271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2286000" y="3064285"/>
            <a:ext cx="4572000" cy="141064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ctr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ru-RU" sz="2000" b="1" dirty="0">
                <a:solidFill>
                  <a:srgbClr val="FFFF0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КЗ «Первозванівський центр</a:t>
            </a:r>
          </a:p>
          <a:p>
            <a:pPr marL="342900" lvl="0" indent="-342900" algn="ctr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ru-RU" sz="2000" b="1" dirty="0">
                <a:solidFill>
                  <a:srgbClr val="FFFF0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культури та дозвілля»</a:t>
            </a:r>
          </a:p>
          <a:p>
            <a:pPr marL="342900" lvl="0" indent="-342900" algn="ctr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ru-RU" sz="2000" b="1" dirty="0">
                <a:solidFill>
                  <a:srgbClr val="FFFF0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– 65,0 тис. грн;</a:t>
            </a:r>
            <a:endParaRPr lang="ru-RU" sz="2000" b="1" dirty="0">
              <a:solidFill>
                <a:srgbClr val="FFFF0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448496" y="4509120"/>
            <a:ext cx="4572000" cy="141064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ctr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ru-RU" sz="2000" b="1" dirty="0">
                <a:solidFill>
                  <a:srgbClr val="66FF33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КЗ «Бережинський центр</a:t>
            </a:r>
          </a:p>
          <a:p>
            <a:pPr marL="342900" lvl="0" indent="-342900" algn="ctr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ru-RU" sz="2000" b="1" dirty="0">
                <a:solidFill>
                  <a:srgbClr val="66FF33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культури та дозвілля»</a:t>
            </a:r>
          </a:p>
          <a:p>
            <a:pPr marL="342900" lvl="0" indent="-342900" algn="ctr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ru-RU" sz="2000" b="1" dirty="0">
                <a:solidFill>
                  <a:srgbClr val="66FF33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– 28,0 тис. грн</a:t>
            </a:r>
            <a:r>
              <a:rPr lang="ru-RU" dirty="0">
                <a:solidFill>
                  <a:srgbClr val="66FF33"/>
                </a:solidFill>
                <a:latin typeface="Times New Roman"/>
                <a:ea typeface="Times New Roman"/>
                <a:cs typeface="Times New Roman"/>
              </a:rPr>
              <a:t>.</a:t>
            </a:r>
            <a:endParaRPr lang="ru-RU" sz="1600" dirty="0">
              <a:solidFill>
                <a:srgbClr val="66FF33"/>
              </a:solidFill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7426864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2" t="9375" r="4167" b="40375"/>
          <a:stretch/>
        </p:blipFill>
        <p:spPr bwMode="auto">
          <a:xfrm>
            <a:off x="1043608" y="116632"/>
            <a:ext cx="2262479" cy="277291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3" t="34929" r="38770" b="31469"/>
          <a:stretch/>
        </p:blipFill>
        <p:spPr bwMode="auto">
          <a:xfrm>
            <a:off x="3704208" y="116632"/>
            <a:ext cx="2023616" cy="2666574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3704208" y="2783206"/>
            <a:ext cx="2163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Дует у складі</a:t>
            </a:r>
          </a:p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Тамари ЮЗВИ та Наталії ДЕМИДОВОЇ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Рисунок 8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1794470" cy="192767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5" name="Прямоугольник 4"/>
          <p:cNvSpPr/>
          <p:nvPr/>
        </p:nvSpPr>
        <p:spPr>
          <a:xfrm>
            <a:off x="6134993" y="2218313"/>
            <a:ext cx="2700932" cy="64633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Солістка </a:t>
            </a:r>
          </a:p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Марина ПАТЛАЧЕНКО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Рисунок 10"/>
          <p:cNvPicPr/>
          <p:nvPr/>
        </p:nvPicPr>
        <p:blipFill rotWithShape="1">
          <a:blip r:embed="rId6"/>
          <a:srcRect b="15050"/>
          <a:stretch/>
        </p:blipFill>
        <p:spPr>
          <a:xfrm>
            <a:off x="1150962" y="3114997"/>
            <a:ext cx="2648768" cy="191350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7" name="Прямоугольник 6"/>
          <p:cNvSpPr/>
          <p:nvPr/>
        </p:nvSpPr>
        <p:spPr>
          <a:xfrm>
            <a:off x="1177354" y="5229200"/>
            <a:ext cx="2622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Театральний колектив </a:t>
            </a:r>
          </a:p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«РАНДЕВУ»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Рисунок 1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165" y="3975869"/>
            <a:ext cx="2270019" cy="122435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8" name="Прямоугольник 7"/>
          <p:cNvSpPr/>
          <p:nvPr/>
        </p:nvSpPr>
        <p:spPr>
          <a:xfrm>
            <a:off x="3704208" y="5320110"/>
            <a:ext cx="29206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Зразковий </a:t>
            </a:r>
          </a:p>
          <a:p>
            <a:pPr algn="ctr"/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хореографічний </a:t>
            </a:r>
          </a:p>
          <a:p>
            <a:pPr algn="ctr"/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колектив 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«КАЛИНКА» 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Рисунок 14"/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65" r="19792"/>
          <a:stretch/>
        </p:blipFill>
        <p:spPr bwMode="auto">
          <a:xfrm>
            <a:off x="6624858" y="3141166"/>
            <a:ext cx="2362944" cy="163983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0" name="Прямоугольник 9"/>
          <p:cNvSpPr/>
          <p:nvPr/>
        </p:nvSpPr>
        <p:spPr>
          <a:xfrm>
            <a:off x="6688455" y="4906034"/>
            <a:ext cx="24470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Вокальний колектив </a:t>
            </a:r>
          </a:p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«МРІЯ» 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87013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907" y="3875901"/>
            <a:ext cx="2107877" cy="2520434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2699792" y="5059129"/>
            <a:ext cx="9144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1600" b="1" dirty="0">
                <a:latin typeface="+mj-lt"/>
                <a:ea typeface="Calibri"/>
                <a:cs typeface="Times New Roman"/>
              </a:rPr>
              <a:t>Дует «Газдині.UA» </a:t>
            </a:r>
            <a:endParaRPr lang="ru-RU" sz="16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77355" y="9748"/>
            <a:ext cx="2746573" cy="321641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2" name="Прямоугольник 1"/>
          <p:cNvSpPr/>
          <p:nvPr/>
        </p:nvSpPr>
        <p:spPr>
          <a:xfrm>
            <a:off x="1177356" y="3429000"/>
            <a:ext cx="28174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Дует «МЕЛОДІЯ ДУШІ»</a:t>
            </a:r>
            <a:r>
              <a:rPr lang="ru-RU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/>
          <p:cNvPicPr/>
          <p:nvPr/>
        </p:nvPicPr>
        <p:blipFill>
          <a:blip r:embed="rId5"/>
          <a:stretch>
            <a:fillRect/>
          </a:stretch>
        </p:blipFill>
        <p:spPr>
          <a:xfrm>
            <a:off x="5436096" y="9748"/>
            <a:ext cx="3024336" cy="540956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3" name="TextBox 2"/>
          <p:cNvSpPr txBox="1"/>
          <p:nvPr/>
        </p:nvSpPr>
        <p:spPr>
          <a:xfrm>
            <a:off x="5508104" y="545294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Дует ГАЗДИНІ.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UA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-32321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</p:spTree>
    <p:extLst>
      <p:ext uri="{BB962C8B-B14F-4D97-AF65-F5344CB8AC3E}">
        <p14:creationId xmlns:p14="http://schemas.microsoft.com/office/powerpoint/2010/main" val="341491331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09961190"/>
              </p:ext>
            </p:extLst>
          </p:nvPr>
        </p:nvGraphicFramePr>
        <p:xfrm>
          <a:off x="1043608" y="369332"/>
          <a:ext cx="8100392" cy="5795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ФІНАНСУВАННЯ КЗ «ЦЕНТРІВ КУЛЬТУРИ ТА ДОЗВІЛЛЯ» - у 2025 р. </a:t>
            </a:r>
          </a:p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5 347,5 ТИС.ГРН. 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17811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0364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ФІНАНСУВАННЯ КЗ «ПУБЛІЧНА БІБЛІОТЕКА» у 2025 р. - 1 526,1 ТИС.ГРН.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21998073"/>
              </p:ext>
            </p:extLst>
          </p:nvPr>
        </p:nvGraphicFramePr>
        <p:xfrm>
          <a:off x="1043608" y="369332"/>
          <a:ext cx="7992888" cy="58679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987106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3245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СПРЯМОВАНО КОШТІВ У 2025 РОЦІ НА РЕАЛІЗАЦІЮ</a:t>
            </a:r>
          </a:p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ДЕРЖАВНОЇ ПОЛІТИКИ У СФЕРІ ОХОРОНИ КУЛЬТУРНОЇ СПАДЩИНИ                          100 тис.грн.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2" descr="C:\Users\Praskovia\Desktop\Скриншот 19-02-2024 153204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1124744"/>
            <a:ext cx="7706759" cy="4968552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6772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2010738"/>
              </p:ext>
            </p:extLst>
          </p:nvPr>
        </p:nvGraphicFramePr>
        <p:xfrm>
          <a:off x="-108520" y="-27136"/>
          <a:ext cx="9721080" cy="75233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0" y="-27136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НАДАННЯ МАТЕРІАЛЬНОЇ ДОПОМОГИ</a:t>
            </a:r>
          </a:p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 2025 році 3 508,8 тис.грн.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7568751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4" name="Шестиугольник 3"/>
          <p:cNvSpPr/>
          <p:nvPr/>
        </p:nvSpPr>
        <p:spPr>
          <a:xfrm>
            <a:off x="2330236" y="741262"/>
            <a:ext cx="3681422" cy="2978166"/>
          </a:xfrm>
          <a:prstGeom prst="hexagon">
            <a:avLst/>
          </a:prstGeom>
          <a:solidFill>
            <a:srgbClr val="66FF33"/>
          </a:solidFill>
          <a:ln w="25400" cap="flat" cmpd="sng" algn="ctr">
            <a:solidFill>
              <a:srgbClr val="FF00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2520907" y="1275526"/>
            <a:ext cx="330007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uk-UA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особам виплачено </a:t>
            </a:r>
          </a:p>
          <a:p>
            <a:pPr algn="ctr"/>
            <a:r>
              <a:rPr lang="uk-UA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204,0 тис. грн.</a:t>
            </a:r>
          </a:p>
          <a:p>
            <a:pPr algn="ctr"/>
            <a:r>
              <a:rPr lang="uk-UA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МБ.</a:t>
            </a:r>
            <a:endParaRPr lang="ru-RU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5167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907" y="1875690"/>
            <a:ext cx="3040417" cy="2128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-25400" y="0"/>
            <a:ext cx="9036496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15000"/>
              </a:lnSpc>
              <a:tabLst>
                <a:tab pos="922655" algn="l"/>
                <a:tab pos="2790190" algn="ctr"/>
              </a:tabLst>
            </a:pP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СОЦІАЛЬНІ ГАРАНТІЇ ФІЗИЧНИМ ОСОБАМ у 2025 р.</a:t>
            </a:r>
          </a:p>
          <a:p>
            <a:pPr lvl="0" algn="ctr">
              <a:lnSpc>
                <a:spcPct val="115000"/>
              </a:lnSpc>
              <a:tabLst>
                <a:tab pos="922655" algn="l"/>
                <a:tab pos="2790190" algn="ctr"/>
              </a:tabLst>
            </a:pP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</p:txBody>
      </p:sp>
      <p:pic>
        <p:nvPicPr>
          <p:cNvPr id="8" name="Picture 15" descr="Інвалідність на Дніпропетровщині: причини та статистика &gt; Новини Дніпра,  події в Дніпрі, Новини України, новости Украины, Вісті Придніпров'я,  Новости Днепра, события в Днепре, Известия Приднепровья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6584" y="3827736"/>
            <a:ext cx="4588891" cy="257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713749" y="5564714"/>
            <a:ext cx="2880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оплата послуг  зв'язку </a:t>
            </a:r>
            <a:endParaRPr lang="ru-RU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7736" y="105897"/>
            <a:ext cx="3888432" cy="2590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658" y="2022852"/>
            <a:ext cx="3777803" cy="261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3" descr="МОЗ роз'яснює: які є критерії встановлення інвалідності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80" b="95181" l="9938" r="936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407" y="296902"/>
            <a:ext cx="3796589" cy="195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7835" b="94330" l="459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854" y="3858277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Овальная выноска 15"/>
          <p:cNvSpPr/>
          <p:nvPr/>
        </p:nvSpPr>
        <p:spPr>
          <a:xfrm rot="1424913">
            <a:off x="6580131" y="4280292"/>
            <a:ext cx="1584176" cy="1008112"/>
          </a:xfrm>
          <a:prstGeom prst="wedgeEllipseCallout">
            <a:avLst/>
          </a:prstGeom>
          <a:solidFill>
            <a:schemeClr val="bg1">
              <a:lumMod val="75000"/>
            </a:schemeClr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rgbClr val="66FF33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616135" y="450895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1,5 </a:t>
            </a:r>
          </a:p>
          <a:p>
            <a:pPr algn="ctr"/>
            <a:r>
              <a:rPr lang="ru-RU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тис.грн</a:t>
            </a:r>
            <a:r>
              <a:rPr lang="ru-RU" dirty="0">
                <a:solidFill>
                  <a:schemeClr val="bg1"/>
                </a:solidFill>
                <a:latin typeface="Century Schoolbook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665582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3275856" y="0"/>
            <a:ext cx="3348737" cy="3906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uk-UA" b="1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</a:rPr>
              <a:t>«ЧУЖИХ ДІТЕЙ НЕ БУВАЄ»</a:t>
            </a:r>
            <a:endParaRPr lang="ru-RU" sz="1400" dirty="0">
              <a:solidFill>
                <a:srgbClr val="002060"/>
              </a:solidFill>
              <a:ea typeface="Calibri"/>
              <a:cs typeface="Times New Roman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1036"/>
            <a:ext cx="1368152" cy="182420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908" y="448982"/>
            <a:ext cx="1349896" cy="239981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40552"/>
            <a:ext cx="1656184" cy="220824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801" y="768791"/>
            <a:ext cx="1463824" cy="195176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674" y="2996952"/>
            <a:ext cx="1665548" cy="222073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374" y="3501008"/>
            <a:ext cx="1591626" cy="212216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23220"/>
            <a:ext cx="3919984" cy="293998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578448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ДИТЯЧІ БУДИНКИ 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СІМЕЙНОГО ТИПУ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Як створити дитячий будинок сімейного типу? - Кобеляцька територіальна  громада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0" y="2580"/>
            <a:ext cx="2328788" cy="130994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08" r="6318"/>
          <a:stretch/>
        </p:blipFill>
        <p:spPr bwMode="auto">
          <a:xfrm>
            <a:off x="1043608" y="1484784"/>
            <a:ext cx="2342108" cy="146238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4258830" y="2913632"/>
            <a:ext cx="1453924" cy="3077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/>
          <a:p>
            <a:pPr lvl="0" algn="ctr"/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РОДИНА БЕВЗ</a:t>
            </a:r>
            <a:endParaRPr lang="ru-RU" sz="1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60"/>
          <a:stretch/>
        </p:blipFill>
        <p:spPr bwMode="auto">
          <a:xfrm>
            <a:off x="6372200" y="71264"/>
            <a:ext cx="2576770" cy="261247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6732240" y="2678359"/>
            <a:ext cx="2103268" cy="3077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/>
          <a:p>
            <a:pPr lvl="0" algn="ctr"/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РОДИНА БУТЕЙКІНИ</a:t>
            </a:r>
            <a:endParaRPr lang="ru-RU" sz="1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524" y="3429000"/>
            <a:ext cx="2568476" cy="192635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04" b="10468"/>
          <a:stretch/>
        </p:blipFill>
        <p:spPr bwMode="auto">
          <a:xfrm>
            <a:off x="3781114" y="645202"/>
            <a:ext cx="2342531" cy="226843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746" y="3293913"/>
            <a:ext cx="2981710" cy="22180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6367268" y="5496816"/>
            <a:ext cx="1636665" cy="3077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/>
          <a:p>
            <a:pPr lvl="0" algn="ctr"/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РОДИНА КУЛИК</a:t>
            </a:r>
            <a:endParaRPr lang="ru-RU" sz="1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1270172" y="2947169"/>
            <a:ext cx="2143151" cy="3077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/>
          <a:p>
            <a:pPr lvl="0" algn="ctr"/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РОДИНА КУЧЕРЕНКО</a:t>
            </a:r>
            <a:endParaRPr lang="ru-RU" sz="1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71600" y="5511969"/>
            <a:ext cx="2692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РОДИНА НЕЧЕПОРЕНКО</a:t>
            </a:r>
            <a:endParaRPr lang="ru-RU" sz="1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031208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-45021" y="293132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ПРИЙОМНІ РОДИНИ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466" r="28298"/>
          <a:stretch/>
        </p:blipFill>
        <p:spPr bwMode="auto">
          <a:xfrm>
            <a:off x="1177353" y="1340768"/>
            <a:ext cx="2518733" cy="302433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6660" l="2778" r="95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66523"/>
            <a:ext cx="2640819" cy="1597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" t="21250" r="6458"/>
          <a:stretch/>
        </p:blipFill>
        <p:spPr bwMode="auto">
          <a:xfrm>
            <a:off x="6372200" y="1250256"/>
            <a:ext cx="2601175" cy="320535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1619672" y="4455615"/>
            <a:ext cx="18426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uk-UA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СІМ’Я СУРІНИХ</a:t>
            </a:r>
            <a:endParaRPr lang="ru-RU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6948264" y="4624892"/>
            <a:ext cx="162897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uk-UA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СІМ’Я КИРПИ</a:t>
            </a:r>
            <a:endParaRPr lang="ru-RU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66519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Сердце 30"/>
          <p:cNvSpPr/>
          <p:nvPr/>
        </p:nvSpPr>
        <p:spPr>
          <a:xfrm>
            <a:off x="3475463" y="2093711"/>
            <a:ext cx="3022120" cy="2160240"/>
          </a:xfrm>
          <a:prstGeom prst="heart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prst="angle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4" name="Сердце 3"/>
          <p:cNvSpPr/>
          <p:nvPr/>
        </p:nvSpPr>
        <p:spPr>
          <a:xfrm>
            <a:off x="3466783" y="2093711"/>
            <a:ext cx="3022120" cy="2160240"/>
          </a:xfrm>
          <a:prstGeom prst="heart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5" name="Сердце 4"/>
          <p:cNvSpPr/>
          <p:nvPr/>
        </p:nvSpPr>
        <p:spPr>
          <a:xfrm rot="18482533">
            <a:off x="1199597" y="1669545"/>
            <a:ext cx="2321152" cy="2239088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Особи із інвалідністю з дитинства  2</a:t>
            </a:r>
            <a:endParaRPr kumimoji="0" lang="ru-RU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Сердце 6"/>
          <p:cNvSpPr/>
          <p:nvPr/>
        </p:nvSpPr>
        <p:spPr>
          <a:xfrm>
            <a:off x="3614239" y="551661"/>
            <a:ext cx="2552143" cy="1854712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8" name="Сердце 7"/>
          <p:cNvSpPr/>
          <p:nvPr/>
        </p:nvSpPr>
        <p:spPr>
          <a:xfrm rot="3012047">
            <a:off x="6235778" y="1550567"/>
            <a:ext cx="2341387" cy="2009547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9" name="Сердце 8"/>
          <p:cNvSpPr/>
          <p:nvPr/>
        </p:nvSpPr>
        <p:spPr>
          <a:xfrm rot="15702836">
            <a:off x="1785506" y="3955452"/>
            <a:ext cx="2165134" cy="1872208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0" name="Сердце 9"/>
          <p:cNvSpPr/>
          <p:nvPr/>
        </p:nvSpPr>
        <p:spPr>
          <a:xfrm rot="6286360">
            <a:off x="5706611" y="3396848"/>
            <a:ext cx="2165475" cy="2104482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11" name="Сердце 10"/>
          <p:cNvSpPr/>
          <p:nvPr/>
        </p:nvSpPr>
        <p:spPr>
          <a:xfrm rot="10800000">
            <a:off x="3727915" y="4336486"/>
            <a:ext cx="2407313" cy="1800200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42" b="100000" l="2917" r="96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474" y="5213442"/>
            <a:ext cx="1755005" cy="1023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892" y="-437964"/>
            <a:ext cx="1482526" cy="1979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220" y="61079"/>
            <a:ext cx="1587780" cy="111381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EEECE1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-108521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6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СОЦІАЛЬНІ ПОСЛУГИ НАДАЮТЬ </a:t>
            </a:r>
          </a:p>
          <a:p>
            <a:pPr algn="ctr"/>
            <a:r>
              <a:rPr lang="uk-UA" sz="1600" b="1" dirty="0">
                <a:solidFill>
                  <a:srgbClr val="2F2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 СОЦІАЛЬНИХ РОБІТНИКІВ </a:t>
            </a:r>
            <a:endParaRPr lang="ru-RU" sz="1600" b="1" dirty="0">
              <a:solidFill>
                <a:srgbClr val="2F2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727914" y="2481365"/>
            <a:ext cx="239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uk-UA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ПОСЛУГА </a:t>
            </a:r>
          </a:p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«ДОГЛЯД ДОМА»</a:t>
            </a:r>
          </a:p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189 осіб</a:t>
            </a:r>
            <a:endParaRPr lang="ru-RU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846470" y="1120757"/>
            <a:ext cx="2116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Учасників ВВВ </a:t>
            </a:r>
          </a:p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</a:t>
            </a:r>
            <a:endParaRPr lang="ru-RU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 rot="1049521">
            <a:off x="6415712" y="2044335"/>
            <a:ext cx="22495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Особи з інвалідністю загального захворювання </a:t>
            </a:r>
          </a:p>
          <a:p>
            <a:pPr algn="ctr"/>
            <a:r>
              <a:rPr lang="uk-UA" sz="1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endParaRPr lang="ru-RU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187251" y="4531516"/>
            <a:ext cx="1540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Діти війни </a:t>
            </a:r>
          </a:p>
          <a:p>
            <a:pPr algn="ctr"/>
            <a:r>
              <a:rPr lang="uk-UA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35</a:t>
            </a:r>
            <a:endParaRPr lang="ru-RU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188068" y="4041445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Ветерани праці </a:t>
            </a:r>
          </a:p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26</a:t>
            </a:r>
            <a:endParaRPr lang="ru-RU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998261" y="4796039"/>
            <a:ext cx="18127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Особам похилого віку </a:t>
            </a:r>
          </a:p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177</a:t>
            </a:r>
            <a:endParaRPr lang="ru-RU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Сердце 22"/>
          <p:cNvSpPr/>
          <p:nvPr/>
        </p:nvSpPr>
        <p:spPr>
          <a:xfrm rot="18482533">
            <a:off x="1240785" y="1613013"/>
            <a:ext cx="2321152" cy="2239088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entury Schoolbook"/>
              <a:ea typeface="+mn-ea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Особи із інвалідністю з дитинства  2</a:t>
            </a:r>
            <a:endParaRPr kumimoji="0" lang="ru-RU" sz="18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5" name="Сердце 24"/>
          <p:cNvSpPr/>
          <p:nvPr/>
        </p:nvSpPr>
        <p:spPr>
          <a:xfrm rot="3012047">
            <a:off x="6299200" y="1550566"/>
            <a:ext cx="2341387" cy="2009547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27" name="TextBox 26"/>
          <p:cNvSpPr txBox="1"/>
          <p:nvPr/>
        </p:nvSpPr>
        <p:spPr>
          <a:xfrm rot="1049521">
            <a:off x="6479134" y="2044334"/>
            <a:ext cx="22495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Особи з інвалідністю загального захворювання </a:t>
            </a:r>
          </a:p>
          <a:p>
            <a:pPr algn="ctr"/>
            <a:r>
              <a:rPr lang="uk-UA" sz="1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endParaRPr lang="ru-RU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Сердце 27"/>
          <p:cNvSpPr/>
          <p:nvPr/>
        </p:nvSpPr>
        <p:spPr>
          <a:xfrm rot="15702836">
            <a:off x="1818297" y="3918576"/>
            <a:ext cx="2165134" cy="1872208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prst="angle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220042" y="4494640"/>
            <a:ext cx="1540664" cy="64633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Діти війни </a:t>
            </a:r>
          </a:p>
          <a:p>
            <a:pPr algn="ctr"/>
            <a:r>
              <a:rPr lang="uk-UA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35</a:t>
            </a:r>
            <a:endParaRPr lang="ru-RU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Сердце 33"/>
          <p:cNvSpPr/>
          <p:nvPr/>
        </p:nvSpPr>
        <p:spPr>
          <a:xfrm rot="3012047">
            <a:off x="6331991" y="1513690"/>
            <a:ext cx="2341387" cy="2009547"/>
          </a:xfrm>
          <a:prstGeom prst="hear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8900000" scaled="1"/>
            <a:tileRect/>
          </a:gradFill>
          <a:ln w="25400" cap="flat" cmpd="sng" algn="ctr">
            <a:solidFill>
              <a:srgbClr val="FFFF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prst="angle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Schoolbook"/>
              <a:ea typeface="+mn-ea"/>
              <a:cs typeface="+mn-cs"/>
            </a:endParaRPr>
          </a:p>
        </p:txBody>
      </p:sp>
      <p:sp>
        <p:nvSpPr>
          <p:cNvPr id="36" name="TextBox 35"/>
          <p:cNvSpPr txBox="1"/>
          <p:nvPr/>
        </p:nvSpPr>
        <p:spPr>
          <a:xfrm rot="1049521">
            <a:off x="6511925" y="2007458"/>
            <a:ext cx="2249524" cy="107721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uk-UA" sz="1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Особи з інвалідністю загального захворювання </a:t>
            </a:r>
          </a:p>
          <a:p>
            <a:pPr algn="ctr"/>
            <a:r>
              <a:rPr lang="uk-UA" sz="1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endParaRPr lang="ru-RU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84004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1600" b="1" dirty="0">
                <a:solidFill>
                  <a:srgbClr val="0070C0"/>
                </a:solidFill>
                <a:latin typeface="Times New Roman"/>
                <a:ea typeface="Times New Roman"/>
              </a:rPr>
              <a:t>СОЦІАЛЬНИЙ СУПРОВІД</a:t>
            </a:r>
          </a:p>
          <a:p>
            <a:pPr lvl="0" algn="ctr"/>
            <a:r>
              <a:rPr lang="ru-RU" sz="1600" b="1" dirty="0">
                <a:solidFill>
                  <a:srgbClr val="0070C0"/>
                </a:solidFill>
                <a:latin typeface="Times New Roman"/>
                <a:ea typeface="Times New Roman"/>
              </a:rPr>
              <a:t> СІМЕЙ  ТА ДІТЕЙ</a:t>
            </a:r>
            <a:endParaRPr lang="ru-RU" sz="1600" b="1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74475"/>
            <a:ext cx="2314526" cy="269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72816"/>
            <a:ext cx="2659792" cy="3546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364990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071" y="2175391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39158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712498"/>
            <a:ext cx="1872518" cy="220824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0" y="21084"/>
            <a:ext cx="92525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ПРИ  ЦЕНТРІ ФУНКЦІОНУЄ ПУНКТ ПРОКАТУ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ТЕХНІЧНИХ ЗАСОБІВ РЕАБІЛІТАЦІЇ</a:t>
            </a: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41" b="89510" l="6949" r="94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872" y="0"/>
            <a:ext cx="3152775" cy="3098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819" y="497025"/>
            <a:ext cx="1897745" cy="253032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-179037" y="2816858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НАДАНІ</a:t>
            </a:r>
            <a:r>
              <a:rPr kumimoji="0" lang="uk-UA" sz="1800" b="1" i="0" u="none" strike="noStrike" kern="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СОЦІАЛЬНІ</a:t>
            </a: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ПОСЛУГИ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635 особам надходження склали – 109,8 тис.грн.:</a:t>
            </a: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86212" y="5552638"/>
            <a:ext cx="16774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швачка</a:t>
            </a:r>
            <a:r>
              <a:rPr lang="ru-RU" b="1" dirty="0">
                <a:latin typeface="+mj-lt"/>
                <a:ea typeface="Calibri"/>
                <a:cs typeface="Times New Roman"/>
              </a:rPr>
              <a:t> </a:t>
            </a:r>
          </a:p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14,8 </a:t>
            </a:r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тис. грн</a:t>
            </a:r>
            <a:r>
              <a:rPr lang="ru-RU" b="1" dirty="0">
                <a:latin typeface="+mj-lt"/>
                <a:ea typeface="Calibri"/>
                <a:cs typeface="Times New Roman"/>
              </a:rPr>
              <a:t>.</a:t>
            </a:r>
            <a:endParaRPr lang="ru-RU" b="1" dirty="0">
              <a:latin typeface="+mj-lt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5" t="10344" r="16926" b="13649"/>
          <a:stretch/>
        </p:blipFill>
        <p:spPr bwMode="auto">
          <a:xfrm>
            <a:off x="86212" y="3613666"/>
            <a:ext cx="1498547" cy="2026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90" t="13899" r="8804" b="12226"/>
          <a:stretch/>
        </p:blipFill>
        <p:spPr bwMode="auto">
          <a:xfrm>
            <a:off x="1907704" y="3530206"/>
            <a:ext cx="1555478" cy="2110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1907704" y="5639931"/>
            <a:ext cx="17412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перукар</a:t>
            </a:r>
          </a:p>
          <a:p>
            <a:pPr algn="ctr"/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18,5</a:t>
            </a:r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тис. грн</a:t>
            </a:r>
            <a:r>
              <a:rPr lang="ru-RU" b="1" dirty="0">
                <a:latin typeface="+mj-lt"/>
                <a:ea typeface="Calibri"/>
                <a:cs typeface="Times New Roman"/>
              </a:rPr>
              <a:t>.</a:t>
            </a:r>
            <a:endParaRPr lang="ru-RU" b="1" dirty="0">
              <a:latin typeface="+mj-lt"/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72" y="3458894"/>
            <a:ext cx="1751856" cy="233580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675" y="3509618"/>
            <a:ext cx="1746374" cy="231883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049" y="3458894"/>
            <a:ext cx="1751856" cy="233580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5" t="10344" r="16926" b="13649"/>
          <a:stretch/>
        </p:blipFill>
        <p:spPr bwMode="auto">
          <a:xfrm>
            <a:off x="86212" y="3526373"/>
            <a:ext cx="1498547" cy="202626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90" t="13899" r="8804" b="12226"/>
          <a:stretch/>
        </p:blipFill>
        <p:spPr bwMode="auto">
          <a:xfrm>
            <a:off x="1907704" y="3442913"/>
            <a:ext cx="1555478" cy="211022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4324304" y="5778430"/>
            <a:ext cx="45222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SzPts val="1000"/>
              <a:tabLst>
                <a:tab pos="457200" algn="l"/>
              </a:tabLst>
            </a:pPr>
            <a:r>
              <a:rPr lang="ru-RU" b="1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соціальні робітники – </a:t>
            </a:r>
            <a:r>
              <a:rPr lang="uk-UA" b="1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76,5</a:t>
            </a:r>
            <a:r>
              <a:rPr lang="ru-RU" b="1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тис. грн.</a:t>
            </a:r>
            <a:endParaRPr lang="ru-RU" b="1" dirty="0">
              <a:effectLst/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039" y="695743"/>
            <a:ext cx="1872518" cy="220824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504" y="480270"/>
            <a:ext cx="1897745" cy="253032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5" t="10344" r="16926" b="13649"/>
          <a:stretch/>
        </p:blipFill>
        <p:spPr bwMode="auto">
          <a:xfrm>
            <a:off x="108897" y="3509618"/>
            <a:ext cx="1498547" cy="202626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969662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3878920" cy="216763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1700808"/>
            <a:ext cx="3878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ВІДДІЛЕННЯ ПО РОБОТІ З ВЕТЕРАНАМИ ВІЙНИ</a:t>
            </a:r>
          </a:p>
          <a:p>
            <a:pPr algn="ctr"/>
            <a:r>
              <a:rPr lang="ru-RU" sz="12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ДЕМОБІЛІЗОВАНИМИ ОСОБАМИ</a:t>
            </a:r>
            <a:r>
              <a:rPr lang="ru-RU" sz="1200" b="1" dirty="0">
                <a:solidFill>
                  <a:srgbClr val="05050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ctr"/>
            <a:endParaRPr lang="ru-RU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4211960" y="1673548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ru-RU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За 2025 рік прийнято та опрацьовано </a:t>
            </a:r>
          </a:p>
          <a:p>
            <a:pPr algn="r"/>
            <a:r>
              <a:rPr lang="ru-RU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  <a:r>
              <a:rPr lang="ru-RU" sz="2000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703 заяви</a:t>
            </a:r>
            <a:r>
              <a:rPr lang="ru-RU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для отримання різних видів допомог від військових та членів їх родин</a:t>
            </a:r>
            <a:r>
              <a:rPr lang="uk-UA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та  </a:t>
            </a:r>
            <a:r>
              <a:rPr lang="ru-RU" sz="2000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69 заяв для</a:t>
            </a:r>
            <a:r>
              <a:rPr lang="ru-RU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виплат з обласного бюджету.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1177354" y="3859163"/>
            <a:ext cx="4572000" cy="184665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buSzPts val="1000"/>
              <a:tabLst>
                <a:tab pos="457200" algn="l"/>
              </a:tabLst>
            </a:pPr>
            <a:r>
              <a:rPr lang="ru-RU" sz="20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До відділення звернулися понад</a:t>
            </a:r>
          </a:p>
          <a:p>
            <a:pPr lvl="0">
              <a:buSzPts val="1000"/>
              <a:tabLst>
                <a:tab pos="457200" algn="l"/>
              </a:tabLst>
            </a:pPr>
            <a:r>
              <a:rPr lang="uk-UA" sz="2000" b="1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800   </a:t>
            </a:r>
            <a:r>
              <a:rPr lang="ru-RU" sz="2000" b="1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військових, ветеранів та членів їхніх сімей</a:t>
            </a:r>
            <a:r>
              <a:rPr lang="ru-RU" sz="20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;</a:t>
            </a:r>
          </a:p>
          <a:p>
            <a:r>
              <a:rPr lang="ru-RU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під постійним супроводом перебувають </a:t>
            </a:r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</a:t>
            </a:r>
          </a:p>
          <a:p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23  </a:t>
            </a:r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військовослужбовці</a:t>
            </a:r>
          </a:p>
          <a:p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та </a:t>
            </a:r>
            <a:r>
              <a:rPr lang="uk-UA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 13   </a:t>
            </a:r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членів родин загиблих.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50" name="Picture 6" descr="Служба супроводу військових: чим займатиметься та кого візьмуть на роботу -  Korrespondent.ne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2781525" cy="198680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32827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4" name="Picture 2" descr="E:\МОЯ\ЗВІТ Сільського голови\Звіт 2024 р\Звіт 2024 р. Чорновик\ЦНСПН\Зображення WhatsApp, дата_ 2025-02-07 о 12.31.29_51ff99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468" y="7641"/>
            <a:ext cx="2782044" cy="3709392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E:\МОЯ\ЗВІТ Сільського голови\Звіт 2024 р\Звіт 2024 р. Чорновик\ЦНСПН\Зображення WhatsApp, дата_ 2025-02-07 о 12.33.51_714f29e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3315"/>
            <a:ext cx="2227312" cy="2969750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E:\МОЯ\ЗВІТ Сільського голови\Звіт 2024 р\Звіт 2024 р. Чорновик\ЦНСПН\Зображення WhatsApp, дата_ 2025-02-10 о 10.38.58_75097bd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98349"/>
            <a:ext cx="2505236" cy="3340315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296998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92033724"/>
              </p:ext>
            </p:extLst>
          </p:nvPr>
        </p:nvGraphicFramePr>
        <p:xfrm>
          <a:off x="1177354" y="465137"/>
          <a:ext cx="7859142" cy="56281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8286" l="9605" r="983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91" y="253036"/>
            <a:ext cx="1685925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8667" l="88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16" y="245141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8667" l="1778" r="99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627" y="235624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AutoShape 2" descr="Купити Канцтовари - ПАПІРУС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4" name="AutoShape 4" descr="Купити Канцтовари - ПАПІРУС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0" name="AutoShape 6" descr="Купити Канцтовари - ПАПІРУС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1" name="AutoShape 8" descr="Купити Канцтовари - ПАПІРУС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2" name="AutoShape 10" descr="Купити Канцтовари - ПАПІРУС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3" name="AutoShape 12" descr="Купити Канцтовари - ПАПІРУС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857" r="97619">
                        <a14:foregroundMark x1="67143" y1="9524" x2="67143" y2="9524"/>
                        <a14:foregroundMark x1="90000" y1="70476" x2="90000" y2="70476"/>
                        <a14:foregroundMark x1="83333" y1="85238" x2="83333" y2="85238"/>
                        <a14:foregroundMark x1="86667" y1="71905" x2="86667" y2="71905"/>
                        <a14:foregroundMark x1="88571" y1="79048" x2="88571" y2="79048"/>
                        <a14:foregroundMark x1="88095" y1="69524" x2="88095" y2="69524"/>
                        <a14:foregroundMark x1="82857" y1="84762" x2="82857" y2="84762"/>
                        <a14:foregroundMark x1="78571" y1="84762" x2="78571" y2="84762"/>
                        <a14:foregroundMark x1="77143" y1="85238" x2="77143" y2="85238"/>
                        <a14:foregroundMark x1="86190" y1="93333" x2="86190" y2="85238"/>
                        <a14:foregroundMark x1="89048" y1="71905" x2="89048" y2="71905"/>
                        <a14:foregroundMark x1="81429" y1="71905" x2="81429" y2="71905"/>
                        <a14:foregroundMark x1="78571" y1="75238" x2="78571" y2="75238"/>
                        <a14:foregroundMark x1="73333" y1="85238" x2="73333" y2="85238"/>
                        <a14:foregroundMark x1="62381" y1="70476" x2="62381" y2="70476"/>
                        <a14:foregroundMark x1="65714" y1="67619" x2="65714" y2="67619"/>
                        <a14:foregroundMark x1="59524" y1="73333" x2="59524" y2="73333"/>
                        <a14:foregroundMark x1="50952" y1="83810" x2="50952" y2="83810"/>
                        <a14:foregroundMark x1="49048" y1="58095" x2="49048" y2="58095"/>
                        <a14:foregroundMark x1="50476" y1="54286" x2="50476" y2="54286"/>
                        <a14:foregroundMark x1="49048" y1="68571" x2="49048" y2="68571"/>
                        <a14:foregroundMark x1="48571" y1="56667" x2="48571" y2="56667"/>
                        <a14:foregroundMark x1="52381" y1="62857" x2="52381" y2="62857"/>
                        <a14:foregroundMark x1="49048" y1="62381" x2="49048" y2="62381"/>
                        <a14:foregroundMark x1="48095" y1="58095" x2="48095" y2="58095"/>
                        <a14:foregroundMark x1="47143" y1="54762" x2="47143" y2="54762"/>
                        <a14:foregroundMark x1="25238" y1="59048" x2="25238" y2="59048"/>
                        <a14:foregroundMark x1="20000" y1="56667" x2="20000" y2="56667"/>
                        <a14:foregroundMark x1="28095" y1="58095" x2="28095" y2="58095"/>
                        <a14:foregroundMark x1="31905" y1="55238" x2="31905" y2="55238"/>
                        <a14:foregroundMark x1="33810" y1="51429" x2="33810" y2="51429"/>
                        <a14:foregroundMark x1="35238" y1="55238" x2="35238" y2="55238"/>
                        <a14:foregroundMark x1="26190" y1="55238" x2="23333" y2="55238"/>
                        <a14:foregroundMark x1="19524" y1="55238" x2="19524" y2="55238"/>
                        <a14:foregroundMark x1="18571" y1="56667" x2="18571" y2="56667"/>
                        <a14:foregroundMark x1="20476" y1="60476" x2="20476" y2="60476"/>
                        <a14:foregroundMark x1="21429" y1="60476" x2="21429" y2="60476"/>
                        <a14:foregroundMark x1="21429" y1="60476" x2="21429" y2="60476"/>
                        <a14:backgroundMark x1="39048" y1="44762" x2="39048" y2="44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983807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938" r="899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20888"/>
            <a:ext cx="2278450" cy="1648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Прямоугольник 13"/>
          <p:cNvSpPr/>
          <p:nvPr/>
        </p:nvSpPr>
        <p:spPr>
          <a:xfrm>
            <a:off x="2447627" y="3213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ФІНАНСУВАННЯ ЦНСПН 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2025 р. становить  6 003,5 тис. грн. 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464376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79347"/>
            <a:ext cx="845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ЯКІСНА МЕДИЦИНА – ЗДОРОВА ГРОМАДА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5" name="Группа 4"/>
          <p:cNvGrpSpPr/>
          <p:nvPr/>
        </p:nvGrpSpPr>
        <p:grpSpPr>
          <a:xfrm>
            <a:off x="353072" y="834205"/>
            <a:ext cx="3928919" cy="1177405"/>
            <a:chOff x="1060" y="559864"/>
            <a:chExt cx="3928919" cy="1177405"/>
          </a:xfrm>
          <a:solidFill>
            <a:srgbClr val="66FF33"/>
          </a:solidFill>
          <a:scene3d>
            <a:camera prst="orthographicFront"/>
            <a:lightRig rig="threePt" dir="t"/>
          </a:scene3d>
        </p:grpSpPr>
        <p:sp>
          <p:nvSpPr>
            <p:cNvPr id="19" name="Прямоугольник 18"/>
            <p:cNvSpPr/>
            <p:nvPr/>
          </p:nvSpPr>
          <p:spPr>
            <a:xfrm>
              <a:off x="1060" y="559864"/>
              <a:ext cx="3928919" cy="1177405"/>
            </a:xfrm>
            <a:prstGeom prst="rect">
              <a:avLst/>
            </a:prstGeom>
            <a:grpFill/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</p:sp>
        <p:sp>
          <p:nvSpPr>
            <p:cNvPr id="20" name="Прямоугольник 19"/>
            <p:cNvSpPr/>
            <p:nvPr/>
          </p:nvSpPr>
          <p:spPr>
            <a:xfrm>
              <a:off x="1060" y="559864"/>
              <a:ext cx="3928919" cy="1177405"/>
            </a:xfrm>
            <a:prstGeom prst="rect">
              <a:avLst/>
            </a:prstGeom>
            <a:grpFill/>
            <a:ln>
              <a:noFill/>
            </a:ln>
            <a:effectLst/>
            <a:sp3d>
              <a:bevelT w="114300" prst="artDeco"/>
            </a:sp3d>
          </p:spPr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ПЕРВОЗВАНІСЬКА</a:t>
              </a:r>
            </a:p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ЛАЗПСМ</a:t>
              </a:r>
              <a:endParaRPr kumimoji="0" lang="ru-RU" sz="2800" b="1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Группа 6"/>
          <p:cNvGrpSpPr/>
          <p:nvPr/>
        </p:nvGrpSpPr>
        <p:grpSpPr>
          <a:xfrm>
            <a:off x="4862240" y="884600"/>
            <a:ext cx="3928687" cy="1076615"/>
            <a:chOff x="4510228" y="610259"/>
            <a:chExt cx="3928687" cy="1076615"/>
          </a:xfrm>
          <a:solidFill>
            <a:srgbClr val="66FF33"/>
          </a:solidFill>
          <a:scene3d>
            <a:camera prst="orthographicFront"/>
            <a:lightRig rig="threePt" dir="t"/>
          </a:scene3d>
        </p:grpSpPr>
        <p:sp>
          <p:nvSpPr>
            <p:cNvPr id="17" name="Прямоугольник 16"/>
            <p:cNvSpPr/>
            <p:nvPr/>
          </p:nvSpPr>
          <p:spPr>
            <a:xfrm>
              <a:off x="4510228" y="610259"/>
              <a:ext cx="3928687" cy="1076615"/>
            </a:xfrm>
            <a:prstGeom prst="rect">
              <a:avLst/>
            </a:prstGeom>
            <a:grpFill/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</p:sp>
        <p:sp>
          <p:nvSpPr>
            <p:cNvPr id="18" name="Прямоугольник 17"/>
            <p:cNvSpPr/>
            <p:nvPr/>
          </p:nvSpPr>
          <p:spPr>
            <a:xfrm>
              <a:off x="4510228" y="610259"/>
              <a:ext cx="3928687" cy="1076615"/>
            </a:xfrm>
            <a:prstGeom prst="rect">
              <a:avLst/>
            </a:prstGeom>
            <a:grpFill/>
            <a:ln>
              <a:noFill/>
            </a:ln>
            <a:effectLst/>
            <a:sp3d>
              <a:bevelT w="114300" prst="artDeco"/>
            </a:sp3d>
          </p:spPr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БЕРЕЖИНСЬКА</a:t>
              </a:r>
            </a:p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ЛАЗПСМ</a:t>
              </a:r>
              <a:endParaRPr kumimoji="0" lang="ru-RU" sz="2800" b="1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entury Schoolbook"/>
                <a:ea typeface="+mn-ea"/>
                <a:cs typeface="+mn-cs"/>
              </a:endParaRPr>
            </a:p>
          </p:txBody>
        </p:sp>
      </p:grpSp>
      <p:sp>
        <p:nvSpPr>
          <p:cNvPr id="15" name="Прямоугольник 14"/>
          <p:cNvSpPr/>
          <p:nvPr/>
        </p:nvSpPr>
        <p:spPr>
          <a:xfrm>
            <a:off x="1177354" y="2521023"/>
            <a:ext cx="3319859" cy="1274555"/>
          </a:xfrm>
          <a:prstGeom prst="rect">
            <a:avLst/>
          </a:prstGeom>
          <a:solidFill>
            <a:srgbClr val="66FF33"/>
          </a:solidFill>
          <a:ln w="254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</p:sp>
      <p:grpSp>
        <p:nvGrpSpPr>
          <p:cNvPr id="9" name="Группа 8"/>
          <p:cNvGrpSpPr/>
          <p:nvPr/>
        </p:nvGrpSpPr>
        <p:grpSpPr>
          <a:xfrm>
            <a:off x="5224813" y="2645734"/>
            <a:ext cx="3600166" cy="1258493"/>
            <a:chOff x="4436246" y="2280080"/>
            <a:chExt cx="3853371" cy="1394871"/>
          </a:xfrm>
          <a:solidFill>
            <a:srgbClr val="66FF33"/>
          </a:solidFill>
          <a:scene3d>
            <a:camera prst="orthographicFront"/>
            <a:lightRig rig="threePt" dir="t"/>
          </a:scene3d>
        </p:grpSpPr>
        <p:sp>
          <p:nvSpPr>
            <p:cNvPr id="13" name="Прямоугольник 12"/>
            <p:cNvSpPr/>
            <p:nvPr/>
          </p:nvSpPr>
          <p:spPr>
            <a:xfrm>
              <a:off x="4436246" y="2379976"/>
              <a:ext cx="3853371" cy="1294975"/>
            </a:xfrm>
            <a:prstGeom prst="rect">
              <a:avLst/>
            </a:prstGeom>
            <a:grpFill/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</p:sp>
        <p:sp>
          <p:nvSpPr>
            <p:cNvPr id="14" name="Прямоугольник 13"/>
            <p:cNvSpPr/>
            <p:nvPr/>
          </p:nvSpPr>
          <p:spPr>
            <a:xfrm>
              <a:off x="4436246" y="2280080"/>
              <a:ext cx="3853371" cy="1294975"/>
            </a:xfrm>
            <a:prstGeom prst="rect">
              <a:avLst/>
            </a:prstGeom>
            <a:grpFill/>
            <a:ln>
              <a:noFill/>
            </a:ln>
            <a:effectLst/>
            <a:sp3d>
              <a:bevelT w="114300" prst="artDeco"/>
            </a:sp3d>
          </p:spPr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ФЕДОРІВСЬКА</a:t>
              </a:r>
            </a:p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ЛАЗПСМ</a:t>
              </a:r>
              <a:endPara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entury Schoolbook"/>
                <a:ea typeface="+mn-ea"/>
                <a:cs typeface="+mn-cs"/>
              </a:endParaRPr>
            </a:p>
          </p:txBody>
        </p:sp>
      </p:grpSp>
      <p:grpSp>
        <p:nvGrpSpPr>
          <p:cNvPr id="10" name="Группа 9"/>
          <p:cNvGrpSpPr/>
          <p:nvPr/>
        </p:nvGrpSpPr>
        <p:grpSpPr>
          <a:xfrm>
            <a:off x="2310598" y="4591999"/>
            <a:ext cx="4522803" cy="1141258"/>
            <a:chOff x="1958586" y="4317657"/>
            <a:chExt cx="4522803" cy="1431797"/>
          </a:xfrm>
          <a:solidFill>
            <a:srgbClr val="66FF33"/>
          </a:solidFill>
          <a:scene3d>
            <a:camera prst="orthographicFront"/>
            <a:lightRig rig="threePt" dir="t"/>
          </a:scene3d>
        </p:grpSpPr>
        <p:sp>
          <p:nvSpPr>
            <p:cNvPr id="11" name="Прямоугольник 10"/>
            <p:cNvSpPr/>
            <p:nvPr/>
          </p:nvSpPr>
          <p:spPr>
            <a:xfrm>
              <a:off x="1958586" y="4317657"/>
              <a:ext cx="4522803" cy="1431797"/>
            </a:xfrm>
            <a:prstGeom prst="rect">
              <a:avLst/>
            </a:prstGeom>
            <a:grpFill/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</p:sp>
        <p:sp>
          <p:nvSpPr>
            <p:cNvPr id="12" name="Прямоугольник 11"/>
            <p:cNvSpPr/>
            <p:nvPr/>
          </p:nvSpPr>
          <p:spPr>
            <a:xfrm>
              <a:off x="1958586" y="4317657"/>
              <a:ext cx="4522803" cy="1431797"/>
            </a:xfrm>
            <a:prstGeom prst="rect">
              <a:avLst/>
            </a:prstGeom>
            <a:grpFill/>
            <a:ln>
              <a:noFill/>
            </a:ln>
            <a:effectLst/>
            <a:sp3d>
              <a:bevelT w="114300" prst="artDeco"/>
            </a:sp3d>
          </p:spPr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ПОКРОВСЬКА</a:t>
              </a:r>
            </a:p>
            <a:p>
              <a:pPr marL="0" marR="0" lvl="0" indent="0" algn="ctr" defTabSz="124460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uk-UA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ЛАЗПСМ</a:t>
              </a:r>
              <a:endPara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entury Schoolbook"/>
                <a:ea typeface="+mn-ea"/>
                <a:cs typeface="+mn-cs"/>
              </a:endParaRPr>
            </a:p>
          </p:txBody>
        </p:sp>
      </p:grpSp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79" b="91403" l="0" r="995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029" y="4437112"/>
            <a:ext cx="1808597" cy="1808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7000" l="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0" y="4340709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240853" y="2662971"/>
            <a:ext cx="33198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КАЛИНІВСЬКА </a:t>
            </a:r>
            <a:br>
              <a:rPr lang="uk-UA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ЛАЗПСМ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72996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644" l="9467" r="964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8628" y="-171400"/>
            <a:ext cx="321945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7667" l="10000" r="987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326" y="409605"/>
            <a:ext cx="1703548" cy="1277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Группа 10"/>
          <p:cNvGrpSpPr/>
          <p:nvPr/>
        </p:nvGrpSpPr>
        <p:grpSpPr>
          <a:xfrm>
            <a:off x="216222" y="1247825"/>
            <a:ext cx="3078862" cy="974028"/>
            <a:chOff x="700018" y="1429073"/>
            <a:chExt cx="3078862" cy="974028"/>
          </a:xfrm>
          <a:scene3d>
            <a:camera prst="orthographicFront"/>
            <a:lightRig rig="threePt" dir="t"/>
          </a:scene3d>
        </p:grpSpPr>
        <p:sp>
          <p:nvSpPr>
            <p:cNvPr id="12" name="Скругленный прямоугольник 11"/>
            <p:cNvSpPr/>
            <p:nvPr/>
          </p:nvSpPr>
          <p:spPr>
            <a:xfrm>
              <a:off x="700018" y="1429073"/>
              <a:ext cx="3078862" cy="974028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</p:sp>
        <p:sp>
          <p:nvSpPr>
            <p:cNvPr id="13" name="Скругленный прямоугольник 4"/>
            <p:cNvSpPr/>
            <p:nvPr/>
          </p:nvSpPr>
          <p:spPr>
            <a:xfrm>
              <a:off x="728546" y="1457601"/>
              <a:ext cx="3021806" cy="91697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uk-UA" sz="2800" kern="1200" dirty="0">
                <a:solidFill>
                  <a:sysClr val="window" lastClr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ФП</a:t>
              </a:r>
            </a:p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ПОПІВКА</a:t>
              </a:r>
            </a:p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ru-RU" sz="2800" kern="1200" dirty="0">
                <a:solidFill>
                  <a:sysClr val="window" lastClr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Группа 13"/>
          <p:cNvGrpSpPr/>
          <p:nvPr/>
        </p:nvGrpSpPr>
        <p:grpSpPr>
          <a:xfrm>
            <a:off x="2843808" y="71271"/>
            <a:ext cx="3152834" cy="996760"/>
            <a:chOff x="2554774" y="283478"/>
            <a:chExt cx="3152834" cy="996760"/>
          </a:xfrm>
          <a:scene3d>
            <a:camera prst="orthographicFront"/>
            <a:lightRig rig="threePt" dir="t"/>
          </a:scene3d>
        </p:grpSpPr>
        <p:sp>
          <p:nvSpPr>
            <p:cNvPr id="15" name="Скругленный прямоугольник 14"/>
            <p:cNvSpPr/>
            <p:nvPr/>
          </p:nvSpPr>
          <p:spPr>
            <a:xfrm>
              <a:off x="2554774" y="283478"/>
              <a:ext cx="3152834" cy="996760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</p:sp>
        <p:sp>
          <p:nvSpPr>
            <p:cNvPr id="16" name="Скругленный прямоугольник 4"/>
            <p:cNvSpPr/>
            <p:nvPr/>
          </p:nvSpPr>
          <p:spPr>
            <a:xfrm>
              <a:off x="2583968" y="312672"/>
              <a:ext cx="3094446" cy="93837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ФП</a:t>
              </a:r>
            </a:p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СТЕПОВЕ</a:t>
              </a:r>
              <a:endParaRPr lang="ru-RU" sz="2800" kern="1200" dirty="0">
                <a:solidFill>
                  <a:sysClr val="window" lastClr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7" name="Группа 16"/>
          <p:cNvGrpSpPr/>
          <p:nvPr/>
        </p:nvGrpSpPr>
        <p:grpSpPr>
          <a:xfrm>
            <a:off x="3419872" y="1177145"/>
            <a:ext cx="2728274" cy="1020242"/>
            <a:chOff x="754595" y="2629915"/>
            <a:chExt cx="2728274" cy="1020242"/>
          </a:xfrm>
          <a:scene3d>
            <a:camera prst="orthographicFront"/>
            <a:lightRig rig="threePt" dir="t"/>
          </a:scene3d>
        </p:grpSpPr>
        <p:sp>
          <p:nvSpPr>
            <p:cNvPr id="18" name="Скругленный прямоугольник 17"/>
            <p:cNvSpPr/>
            <p:nvPr/>
          </p:nvSpPr>
          <p:spPr>
            <a:xfrm>
              <a:off x="754595" y="2629915"/>
              <a:ext cx="2728274" cy="1020242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</p:sp>
        <p:sp>
          <p:nvSpPr>
            <p:cNvPr id="19" name="Скругленный прямоугольник 4"/>
            <p:cNvSpPr/>
            <p:nvPr/>
          </p:nvSpPr>
          <p:spPr>
            <a:xfrm>
              <a:off x="784477" y="2659797"/>
              <a:ext cx="2668510" cy="96047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ФП</a:t>
              </a:r>
            </a:p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СОНЯЧНЕ</a:t>
              </a:r>
              <a:endParaRPr lang="ru-RU" sz="2800" kern="1200" dirty="0">
                <a:solidFill>
                  <a:sysClr val="window" lastClr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0" name="Группа 19"/>
          <p:cNvGrpSpPr/>
          <p:nvPr/>
        </p:nvGrpSpPr>
        <p:grpSpPr>
          <a:xfrm>
            <a:off x="6395798" y="1734839"/>
            <a:ext cx="2459076" cy="1118097"/>
            <a:chOff x="4643009" y="1687239"/>
            <a:chExt cx="2748202" cy="879281"/>
          </a:xfrm>
          <a:scene3d>
            <a:camera prst="orthographicFront"/>
            <a:lightRig rig="threePt" dir="t"/>
          </a:scene3d>
        </p:grpSpPr>
        <p:sp>
          <p:nvSpPr>
            <p:cNvPr id="21" name="Скругленный прямоугольник 20"/>
            <p:cNvSpPr/>
            <p:nvPr/>
          </p:nvSpPr>
          <p:spPr>
            <a:xfrm>
              <a:off x="4643009" y="1687239"/>
              <a:ext cx="2748202" cy="879281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</p:sp>
        <p:sp>
          <p:nvSpPr>
            <p:cNvPr id="22" name="Скругленный прямоугольник 4"/>
            <p:cNvSpPr/>
            <p:nvPr/>
          </p:nvSpPr>
          <p:spPr>
            <a:xfrm>
              <a:off x="4668762" y="1712992"/>
              <a:ext cx="2696696" cy="827775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ФП</a:t>
              </a:r>
            </a:p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КЛИНЦІ</a:t>
              </a:r>
              <a:endParaRPr lang="ru-RU" sz="2800" kern="1200" dirty="0">
                <a:solidFill>
                  <a:sysClr val="window" lastClr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3" name="Группа 22"/>
          <p:cNvGrpSpPr/>
          <p:nvPr/>
        </p:nvGrpSpPr>
        <p:grpSpPr>
          <a:xfrm>
            <a:off x="1151247" y="2420888"/>
            <a:ext cx="2916697" cy="1080120"/>
            <a:chOff x="4282990" y="2780910"/>
            <a:chExt cx="3133316" cy="891363"/>
          </a:xfrm>
          <a:scene3d>
            <a:camera prst="orthographicFront"/>
            <a:lightRig rig="threePt" dir="t"/>
          </a:scene3d>
        </p:grpSpPr>
        <p:sp>
          <p:nvSpPr>
            <p:cNvPr id="24" name="Скругленный прямоугольник 23"/>
            <p:cNvSpPr/>
            <p:nvPr/>
          </p:nvSpPr>
          <p:spPr>
            <a:xfrm>
              <a:off x="4282990" y="2780910"/>
              <a:ext cx="3133316" cy="891363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 w="254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/>
            <a:sp3d>
              <a:bevelT w="114300" prst="artDeco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</p:sp>
        <p:sp>
          <p:nvSpPr>
            <p:cNvPr id="25" name="Скругленный прямоугольник 4"/>
            <p:cNvSpPr/>
            <p:nvPr/>
          </p:nvSpPr>
          <p:spPr>
            <a:xfrm>
              <a:off x="4309097" y="2807017"/>
              <a:ext cx="3081102" cy="839149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ФП </a:t>
              </a:r>
            </a:p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uk-UA" sz="2800" kern="1200" dirty="0">
                  <a:solidFill>
                    <a:sysClr val="window" lastClr="FFFFFF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ГАЇВКА</a:t>
              </a:r>
              <a:endParaRPr lang="ru-RU" sz="2800" kern="1200" dirty="0">
                <a:solidFill>
                  <a:sysClr val="window" lastClr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Прямоугольник 1"/>
          <p:cNvSpPr/>
          <p:nvPr/>
        </p:nvSpPr>
        <p:spPr>
          <a:xfrm>
            <a:off x="0" y="353060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/>
                <a:ea typeface="Times New Roman"/>
              </a:rPr>
              <a:t>СТОМАТОЛОГІЧНА ДОПОМОГА</a:t>
            </a:r>
            <a:endParaRPr lang="ru-RU" b="1" dirty="0">
              <a:solidFill>
                <a:srgbClr val="002060"/>
              </a:solidFill>
              <a:effectLst/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80" y="4221088"/>
            <a:ext cx="398780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Скругленный прямоугольник 26"/>
          <p:cNvSpPr/>
          <p:nvPr/>
        </p:nvSpPr>
        <p:spPr>
          <a:xfrm>
            <a:off x="6198289" y="4417329"/>
            <a:ext cx="2728274" cy="1020242"/>
          </a:xfrm>
          <a:prstGeom prst="roundRect">
            <a:avLst>
              <a:gd name="adj" fmla="val 10000"/>
            </a:avLst>
          </a:prstGeom>
          <a:solidFill>
            <a:schemeClr val="accent1">
              <a:lumMod val="60000"/>
              <a:lumOff val="40000"/>
            </a:schemeClr>
          </a:solidFill>
          <a:ln w="254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rgbClr r="0" g="0" b="0"/>
          </a:lnRef>
          <a:fillRef idx="1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</p:sp>
      <p:sp>
        <p:nvSpPr>
          <p:cNvPr id="3" name="TextBox 2"/>
          <p:cNvSpPr txBox="1"/>
          <p:nvPr/>
        </p:nvSpPr>
        <p:spPr>
          <a:xfrm flipH="1">
            <a:off x="6172393" y="4420783"/>
            <a:ext cx="27282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ФП </a:t>
            </a:r>
            <a:br>
              <a:rPr lang="uk-UA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СОНЯЧНЕ</a:t>
            </a:r>
            <a:endParaRPr lang="ru-RU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6" name="Picture 4" descr="Ребенок сломал, вывихнул, ударил или расколол зуб. Что делать? - отвечает  стоматолог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427" b="89974" l="10000" r="90000">
                        <a14:foregroundMark x1="48438" y1="18620" x2="48438" y2="18620"/>
                        <a14:foregroundMark x1="52344" y1="13542" x2="52344" y2="13542"/>
                        <a14:foregroundMark x1="70781" y1="7292" x2="70781" y2="7292"/>
                        <a14:foregroundMark x1="64063" y1="9375" x2="64063" y2="9375"/>
                        <a14:foregroundMark x1="69688" y1="10938" x2="69688" y2="10938"/>
                        <a14:foregroundMark x1="75469" y1="13281" x2="75469" y2="13281"/>
                        <a14:foregroundMark x1="71563" y1="9766" x2="71563" y2="9766"/>
                        <a14:foregroundMark x1="41719" y1="9375" x2="41719" y2="9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336" y="3905507"/>
            <a:ext cx="1791112" cy="214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77163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ВСЬОГО ЗАКЛЮЧЕНО 5 878 ДЕКЛАРАЦІЙ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СІМЕЙНИМИ ЛІКАРЯМИ </a:t>
            </a:r>
          </a:p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01.01.2026  р. 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8189730"/>
              </p:ext>
            </p:extLst>
          </p:nvPr>
        </p:nvGraphicFramePr>
        <p:xfrm>
          <a:off x="179512" y="331713"/>
          <a:ext cx="8964488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88539487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2411760" y="7932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МБ НА УТРИМАННЯ МЕДИЧНИХ ЗАКЛАДІВ СІЛЬСЬКОЇ РАДИ ВИДІЛЕНО  1 986,1 тис.грн</a:t>
            </a:r>
            <a:r>
              <a:rPr lang="ru-RU" b="1" dirty="0">
                <a:solidFill>
                  <a:srgbClr val="002060"/>
                </a:solidFill>
                <a:latin typeface="Century Schoolbook"/>
              </a:rPr>
              <a:t>.</a:t>
            </a:r>
            <a:endParaRPr lang="ru-RU" dirty="0">
              <a:solidFill>
                <a:srgbClr val="002060"/>
              </a:solidFill>
              <a:latin typeface="Century Schoolbook"/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65011717"/>
              </p:ext>
            </p:extLst>
          </p:nvPr>
        </p:nvGraphicFramePr>
        <p:xfrm>
          <a:off x="683568" y="1002655"/>
          <a:ext cx="8352928" cy="51626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614966072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31" b="7969"/>
          <a:stretch/>
        </p:blipFill>
        <p:spPr bwMode="auto">
          <a:xfrm rot="16200000">
            <a:off x="411472" y="-104623"/>
            <a:ext cx="1531764" cy="1974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730" y="116631"/>
            <a:ext cx="1921460" cy="3415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488" y="116631"/>
            <a:ext cx="3170259" cy="2260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58" t="14687" r="7394"/>
          <a:stretch/>
        </p:blipFill>
        <p:spPr bwMode="auto">
          <a:xfrm>
            <a:off x="899592" y="3562895"/>
            <a:ext cx="1602154" cy="225457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475" y="2571218"/>
            <a:ext cx="2448272" cy="3250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31" b="7969"/>
          <a:stretch/>
        </p:blipFill>
        <p:spPr bwMode="auto">
          <a:xfrm rot="16200000">
            <a:off x="428984" y="-104623"/>
            <a:ext cx="1531764" cy="1974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42" y="116631"/>
            <a:ext cx="1921460" cy="3415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631"/>
            <a:ext cx="3170259" cy="2260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390" y="2571218"/>
            <a:ext cx="2448272" cy="325081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31" b="7969"/>
          <a:stretch/>
        </p:blipFill>
        <p:spPr bwMode="auto">
          <a:xfrm rot="16200000">
            <a:off x="407899" y="-104623"/>
            <a:ext cx="1531764" cy="1974274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157" y="116631"/>
            <a:ext cx="1921460" cy="341592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915" y="116631"/>
            <a:ext cx="3170259" cy="226027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108963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51" y="75058"/>
            <a:ext cx="2787425" cy="198883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68" t="9349" r="42067" b="61882"/>
          <a:stretch/>
        </p:blipFill>
        <p:spPr bwMode="auto">
          <a:xfrm>
            <a:off x="3987613" y="547531"/>
            <a:ext cx="1358109" cy="144016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0" y="133821"/>
            <a:ext cx="9144000" cy="410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uk-UA" b="1" dirty="0">
                <a:solidFill>
                  <a:srgbClr val="002060"/>
                </a:solidFill>
                <a:latin typeface="Times New Roman"/>
                <a:ea typeface="Calibri"/>
                <a:cs typeface="Times New Roman"/>
              </a:rPr>
              <a:t>ПОЛІЦЕЙСЬКА СТАНЦІЯ</a:t>
            </a:r>
            <a:endParaRPr lang="ru-RU" sz="1400" dirty="0">
              <a:ea typeface="Calibri"/>
              <a:cs typeface="Times New Roman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8732"/>
            <a:ext cx="1828698" cy="200474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Users\Praskovia\Desktop\Скриншот 11-03-2026 130006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12529"/>
            <a:ext cx="6238008" cy="346218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0" y="5598804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Згідно Програми надано субвенцію ГУНП в Кіровоградській області на забезпечення діяльності поліцейського офіцера громади  у сумі  </a:t>
            </a:r>
            <a:r>
              <a:rPr lang="ru-RU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</a:rPr>
              <a:t>245,4 тис.грн.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186710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Про необхідність реєстрації земельної ділянки, право на яку посвідчено  документами старого зразка | Зеленодольська міська територіальна громада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4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2411760" y="116632"/>
            <a:ext cx="480628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ЗЕМЕЛЬНІ ВІДНОСИНИ</a:t>
            </a:r>
          </a:p>
          <a:p>
            <a:pPr lvl="0" algn="ctr"/>
            <a:r>
              <a:rPr lang="uk-UA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ПРОДАНО ПРАВА ОРЕНДИ НА 19 ЗЕМЕЛЬНИХ ДІЛЯНОК </a:t>
            </a:r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uk-UA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71,4759  НА СУМУ 2 436,6 тис.грн</a:t>
            </a:r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1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2" descr="Зміна виду використання земельної ділянки в межах однієї категорії земель  не є зміною її цільового призначення - Urkontor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4" name="AutoShape 4" descr="Зміна виду використання земельної ділянки в межах однієї категорії земель  не є зміною її цільового призначення - Urkontora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5" name="AutoShape 6" descr="700x371 67e7bd1774ca2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9" name="TextBox 8"/>
          <p:cNvSpPr txBox="1"/>
          <p:nvPr/>
        </p:nvSpPr>
        <p:spPr>
          <a:xfrm>
            <a:off x="11196736" y="97558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ЗЕМЕЛЬНІ ВІДНОСИНИ</a:t>
            </a:r>
          </a:p>
          <a:p>
            <a:pPr algn="ctr"/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ПРОДАНО ПРАВА ОРЕНДИ НА 13 ЗЕМЕЛЬНИХ ДІЛЯНОК </a:t>
            </a:r>
            <a:r>
              <a:rPr lang="en-US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uk-UA" sz="1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28,8601 НА СУМА 588,4 тис.грн.</a:t>
            </a:r>
            <a:endParaRPr lang="ru-RU" sz="1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ятно 1 9"/>
          <p:cNvSpPr/>
          <p:nvPr/>
        </p:nvSpPr>
        <p:spPr>
          <a:xfrm>
            <a:off x="1115616" y="3933056"/>
            <a:ext cx="2808312" cy="2760430"/>
          </a:xfrm>
          <a:prstGeom prst="irregularSeal1">
            <a:avLst/>
          </a:prstGeom>
          <a:gradFill flip="none" rotWithShape="1">
            <a:gsLst>
              <a:gs pos="0">
                <a:srgbClr val="30DCB7">
                  <a:shade val="30000"/>
                  <a:satMod val="115000"/>
                </a:srgbClr>
              </a:gs>
              <a:gs pos="50000">
                <a:srgbClr val="30DCB7">
                  <a:shade val="67500"/>
                  <a:satMod val="115000"/>
                </a:srgbClr>
              </a:gs>
              <a:gs pos="100000">
                <a:srgbClr val="30DCB7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землями водного фонду продано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 земельні д</a:t>
            </a:r>
            <a:r>
              <a:rPr lang="uk-UA" sz="1400" b="1" kern="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</a:t>
            </a: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лянки </a:t>
            </a:r>
            <a:r>
              <a:rPr lang="en-US" sz="1400" b="1" kern="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- </a:t>
            </a: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ru-RU" sz="1400" b="1" kern="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22,7320 </a:t>
            </a: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га </a:t>
            </a:r>
          </a:p>
        </p:txBody>
      </p:sp>
      <p:sp>
        <p:nvSpPr>
          <p:cNvPr id="11" name="Пятно 1 10"/>
          <p:cNvSpPr/>
          <p:nvPr/>
        </p:nvSpPr>
        <p:spPr>
          <a:xfrm>
            <a:off x="1045220" y="884238"/>
            <a:ext cx="2734692" cy="2472754"/>
          </a:xfrm>
          <a:prstGeom prst="irregularSeal1">
            <a:avLst/>
          </a:prstGeom>
          <a:gradFill flip="none" rotWithShape="1">
            <a:gsLst>
              <a:gs pos="0">
                <a:srgbClr val="30DCB7">
                  <a:shade val="30000"/>
                  <a:satMod val="115000"/>
                </a:srgbClr>
              </a:gs>
              <a:gs pos="50000">
                <a:srgbClr val="30DCB7">
                  <a:shade val="67500"/>
                  <a:satMod val="115000"/>
                </a:srgbClr>
              </a:gs>
              <a:gs pos="100000">
                <a:srgbClr val="30DCB7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землі промисловості  </a:t>
            </a:r>
            <a:r>
              <a:rPr lang="uk-UA" sz="1400" b="1" kern="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 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земельних ділянок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– </a:t>
            </a:r>
            <a:r>
              <a:rPr lang="uk-UA" sz="1400" b="1" kern="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2,8772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га</a:t>
            </a:r>
            <a:endParaRPr kumimoji="0" lang="ru-RU" sz="14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Пятно 1 11"/>
          <p:cNvSpPr/>
          <p:nvPr/>
        </p:nvSpPr>
        <p:spPr>
          <a:xfrm>
            <a:off x="6588224" y="884238"/>
            <a:ext cx="2448272" cy="2688422"/>
          </a:xfrm>
          <a:prstGeom prst="irregularSeal1">
            <a:avLst/>
          </a:prstGeom>
          <a:gradFill flip="none" rotWithShape="1">
            <a:gsLst>
              <a:gs pos="0">
                <a:srgbClr val="30DCB7">
                  <a:shade val="30000"/>
                  <a:satMod val="115000"/>
                </a:srgbClr>
              </a:gs>
              <a:gs pos="50000">
                <a:srgbClr val="30DCB7">
                  <a:shade val="67500"/>
                  <a:satMod val="115000"/>
                </a:srgbClr>
              </a:gs>
              <a:gs pos="100000">
                <a:srgbClr val="30DCB7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4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землі торгівлі </a:t>
            </a:r>
            <a:endParaRPr kumimoji="0" lang="ru-RU" sz="14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4 земельні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ділянки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– 0,4383 га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3" name="Пятно 1 12"/>
          <p:cNvSpPr/>
          <p:nvPr/>
        </p:nvSpPr>
        <p:spPr>
          <a:xfrm>
            <a:off x="3923928" y="2915794"/>
            <a:ext cx="3384376" cy="3584009"/>
          </a:xfrm>
          <a:prstGeom prst="irregularSeal1">
            <a:avLst/>
          </a:prstGeom>
          <a:gradFill flip="none" rotWithShape="1">
            <a:gsLst>
              <a:gs pos="0">
                <a:srgbClr val="30DCB7">
                  <a:shade val="30000"/>
                  <a:satMod val="115000"/>
                </a:srgbClr>
              </a:gs>
              <a:gs pos="50000">
                <a:srgbClr val="30DCB7">
                  <a:shade val="67500"/>
                  <a:satMod val="115000"/>
                </a:srgbClr>
              </a:gs>
              <a:gs pos="100000">
                <a:srgbClr val="30DCB7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землі сільськогосподарського призначення для ведення товарного с/г виробництва продано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6 земельних ділянок  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</a:t>
            </a:r>
            <a:r>
              <a:rPr kumimoji="0" lang="uk-UA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– </a:t>
            </a:r>
            <a:r>
              <a:rPr lang="ru-RU" sz="1400" b="1" kern="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45,4284</a:t>
            </a:r>
            <a:r>
              <a:rPr kumimoji="0" lang="ru-RU" sz="1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га </a:t>
            </a:r>
          </a:p>
        </p:txBody>
      </p:sp>
    </p:spTree>
    <p:extLst>
      <p:ext uri="{BB962C8B-B14F-4D97-AF65-F5344CB8AC3E}">
        <p14:creationId xmlns:p14="http://schemas.microsoft.com/office/powerpoint/2010/main" val="201062481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10" y="0"/>
            <a:ext cx="2533919" cy="1495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ru-RU" dirty="0"/>
          </a:p>
        </p:txBody>
      </p:sp>
      <p:pic>
        <p:nvPicPr>
          <p:cNvPr id="7" name="Picture 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754" y="1885805"/>
            <a:ext cx="2222990" cy="147592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 descr="Основні причини відмов в реєстрації земельних ділянок в Державному  земельному кадастрі – Головне управління Держгеокадастру у Вінницькій  області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779" y="249018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90" y="4086931"/>
            <a:ext cx="3436752" cy="1975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734" y="4395648"/>
            <a:ext cx="3312754" cy="1863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878" y="514626"/>
            <a:ext cx="27881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solidFill>
                  <a:schemeClr val="bg1"/>
                </a:solidFill>
              </a:rPr>
              <a:t>продаж права оренди земельних ділянок на конкурентних засадах (земельних торгах)</a:t>
            </a:r>
            <a:r>
              <a:rPr lang="ru-RU" sz="1200" dirty="0"/>
              <a:t> )</a:t>
            </a:r>
            <a:r>
              <a:rPr lang="uk-UA" sz="1200" dirty="0"/>
              <a:t>, </a:t>
            </a:r>
            <a:r>
              <a:rPr lang="ru-RU" sz="1200" dirty="0"/>
              <a:t>які </a:t>
            </a:r>
            <a:r>
              <a:rPr lang="ru-RU" sz="1200" dirty="0">
                <a:solidFill>
                  <a:schemeClr val="bg1"/>
                </a:solidFill>
              </a:rPr>
              <a:t>виставлятимуть на земельні торги окремим лотом</a:t>
            </a:r>
            <a:r>
              <a:rPr lang="uk-UA" sz="1200" dirty="0"/>
              <a:t>.</a:t>
            </a:r>
            <a:r>
              <a:rPr lang="ru-RU" sz="1200" dirty="0">
                <a:solidFill>
                  <a:schemeClr val="bg1"/>
                </a:solidFill>
              </a:rPr>
              <a:t>  - 28</a:t>
            </a:r>
          </a:p>
        </p:txBody>
      </p:sp>
      <p:pic>
        <p:nvPicPr>
          <p:cNvPr id="7179" name="Picture 11" descr="Про необхідність реєстрації земельної ділянки, право на яку посвідчено  документами старого зразка | Зеленодольська міська територіальна громада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813" y="-1488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3417813" y="1264791"/>
            <a:ext cx="25190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solidFill>
                  <a:schemeClr val="bg1"/>
                </a:solidFill>
                <a:latin typeface="+mj-lt"/>
                <a:ea typeface="Calibri"/>
              </a:rPr>
              <a:t>відмову в наданні земельної ділянки у власність - 11</a:t>
            </a:r>
            <a:endParaRPr lang="ru-RU" sz="12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7181" name="Picture 13" descr="Земельні ділянки 0.55 га: 900 $ - Продаж землі Дубровиця на Olx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949" b="26481"/>
          <a:stretch/>
        </p:blipFill>
        <p:spPr bwMode="auto">
          <a:xfrm>
            <a:off x="6656850" y="58886"/>
            <a:ext cx="2192394" cy="192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664844" y="1123521"/>
            <a:ext cx="21923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b="1" dirty="0">
                <a:latin typeface="Times New Roman"/>
                <a:ea typeface="Calibri"/>
              </a:rPr>
              <a:t>надання дозволу на виготовлення   технічної документації</a:t>
            </a:r>
            <a:r>
              <a:rPr lang="uk-UA" sz="1200" b="1" dirty="0">
                <a:latin typeface="Times New Roman"/>
                <a:ea typeface="Calibri"/>
              </a:rPr>
              <a:t> із землеустрою - 21 </a:t>
            </a:r>
            <a:endParaRPr lang="ru-RU" sz="1200" b="1" dirty="0"/>
          </a:p>
        </p:txBody>
      </p:sp>
      <p:pic>
        <p:nvPicPr>
          <p:cNvPr id="7183" name="Picture 15" descr="Земля під будівництво будинку – які ціни та як перевірити документи на  ділянку - Diamond Realty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596" y="2438276"/>
            <a:ext cx="2952750" cy="155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Прямоугольник 10"/>
          <p:cNvSpPr/>
          <p:nvPr/>
        </p:nvSpPr>
        <p:spPr>
          <a:xfrm>
            <a:off x="3827857" y="2761560"/>
            <a:ext cx="210895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solidFill>
                  <a:schemeClr val="bg1"/>
                </a:solidFill>
                <a:latin typeface="+mj-lt"/>
                <a:ea typeface="Calibri"/>
              </a:rPr>
              <a:t>затвердження технічної документації із землеустрою щодо встановлення (відновлення) меж земельної ділянки в натурі (на місцевості)  - 78</a:t>
            </a:r>
            <a:endParaRPr lang="ru-RU" sz="1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1131813" y="2429539"/>
            <a:ext cx="2286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chemeClr val="bg1"/>
                </a:solidFill>
                <a:latin typeface="+mj-lt"/>
                <a:ea typeface="Calibri"/>
              </a:rPr>
              <a:t>надання дозволу на розроблення проєкту землеустрою</a:t>
            </a:r>
            <a:r>
              <a:rPr lang="uk-UA" sz="1200" dirty="0">
                <a:solidFill>
                  <a:schemeClr val="bg1"/>
                </a:solidFill>
                <a:latin typeface="+mj-lt"/>
                <a:ea typeface="Calibri"/>
              </a:rPr>
              <a:t> щодо відведення земельно ї ділянки - 95</a:t>
            </a:r>
            <a:endParaRPr lang="ru-RU" sz="1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6509343" y="3481114"/>
            <a:ext cx="26542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solidFill>
                  <a:schemeClr val="bg1"/>
                </a:solidFill>
                <a:latin typeface="+mj-lt"/>
                <a:ea typeface="Calibri"/>
              </a:rPr>
              <a:t>затвердження проєкту землеустрою </a:t>
            </a:r>
            <a:r>
              <a:rPr lang="uk-UA" sz="1200" b="1" dirty="0">
                <a:solidFill>
                  <a:schemeClr val="bg1"/>
                </a:solidFill>
                <a:latin typeface="+mj-lt"/>
                <a:ea typeface="Calibri"/>
              </a:rPr>
              <a:t>щодо відведення </a:t>
            </a:r>
          </a:p>
          <a:p>
            <a:pPr algn="ctr"/>
            <a:r>
              <a:rPr lang="uk-UA" sz="1200" b="1" dirty="0">
                <a:solidFill>
                  <a:schemeClr val="bg1"/>
                </a:solidFill>
                <a:latin typeface="+mj-lt"/>
                <a:ea typeface="Calibri"/>
              </a:rPr>
              <a:t>земельно ї ділянки </a:t>
            </a:r>
            <a:r>
              <a:rPr lang="ru-RU" sz="1200" b="1" dirty="0">
                <a:solidFill>
                  <a:schemeClr val="bg1"/>
                </a:solidFill>
                <a:latin typeface="+mj-lt"/>
                <a:ea typeface="Calibri"/>
              </a:rPr>
              <a:t>в оренду</a:t>
            </a:r>
            <a:r>
              <a:rPr lang="ru-RU" sz="1200" b="1" dirty="0">
                <a:solidFill>
                  <a:srgbClr val="333333"/>
                </a:solidFill>
                <a:latin typeface="Arial"/>
                <a:ea typeface="Calibri"/>
              </a:rPr>
              <a:t> </a:t>
            </a:r>
            <a:r>
              <a:rPr lang="ru-RU" sz="1200" b="1" dirty="0">
                <a:solidFill>
                  <a:schemeClr val="bg1"/>
                </a:solidFill>
                <a:latin typeface="Arial"/>
                <a:ea typeface="Calibri"/>
              </a:rPr>
              <a:t>- 63</a:t>
            </a:r>
            <a:endParaRPr lang="ru-RU" sz="1200" b="1" dirty="0">
              <a:solidFill>
                <a:schemeClr val="bg1"/>
              </a:solidFill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5764967" y="5660360"/>
            <a:ext cx="33811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b="1" dirty="0">
                <a:solidFill>
                  <a:schemeClr val="bg1"/>
                </a:solidFill>
                <a:latin typeface="Times New Roman"/>
                <a:ea typeface="Calibri"/>
              </a:rPr>
              <a:t>надання дозволу на проведення </a:t>
            </a:r>
          </a:p>
          <a:p>
            <a:pPr algn="ctr"/>
            <a:r>
              <a:rPr lang="ru-RU" sz="1400" b="1" dirty="0">
                <a:solidFill>
                  <a:schemeClr val="bg1"/>
                </a:solidFill>
                <a:latin typeface="Times New Roman"/>
                <a:ea typeface="Calibri"/>
              </a:rPr>
              <a:t>експертної грошової оцінки -2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135090" y="5398750"/>
            <a:ext cx="32827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b="1" dirty="0">
                <a:solidFill>
                  <a:schemeClr val="bg1"/>
                </a:solidFill>
                <a:latin typeface="Times New Roman"/>
                <a:ea typeface="Calibri"/>
              </a:rPr>
              <a:t>надання дозволу містобудівної документації Детальний план -5 </a:t>
            </a:r>
            <a:endParaRPr lang="ru-RU" sz="1400" b="1" dirty="0">
              <a:solidFill>
                <a:schemeClr val="bg1"/>
              </a:solidFill>
            </a:endParaRPr>
          </a:p>
        </p:txBody>
      </p:sp>
      <p:pic>
        <p:nvPicPr>
          <p:cNvPr id="7184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937" y="4994965"/>
            <a:ext cx="173672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3831412" y="5721915"/>
            <a:ext cx="16918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  <a:latin typeface="+mj-lt"/>
              </a:rPr>
              <a:t>80</a:t>
            </a:r>
            <a:endParaRPr lang="ru-RU" sz="20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28022557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00" y="2094988"/>
            <a:ext cx="1567555" cy="2090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145" y="3951816"/>
            <a:ext cx="1823864" cy="2431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8964488" cy="3906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uk-UA" b="1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</a:rPr>
              <a:t>РЕАЛІЗАЦІЯ БЕЗБАР’ЄРНОСТІ У ГРОМАДІ</a:t>
            </a:r>
            <a:endParaRPr lang="ru-RU" sz="1600" dirty="0">
              <a:solidFill>
                <a:srgbClr val="002060"/>
              </a:solidFill>
              <a:ea typeface="Calibri"/>
              <a:cs typeface="Times New Roman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08720"/>
            <a:ext cx="4176464" cy="2908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683" b="94589" l="11719" r="72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0"/>
            <a:ext cx="2839864" cy="213211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1512168" cy="2196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28269"/>
            <a:ext cx="1617463" cy="2193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096" y="4181734"/>
            <a:ext cx="2911872" cy="1637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299" y="2086480"/>
            <a:ext cx="1567555" cy="209007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144" y="3943308"/>
            <a:ext cx="1823864" cy="243181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Прямоугольник 24"/>
          <p:cNvSpPr/>
          <p:nvPr/>
        </p:nvSpPr>
        <p:spPr>
          <a:xfrm>
            <a:off x="-1" y="-8508"/>
            <a:ext cx="8964488" cy="3906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uk-UA" b="1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</a:rPr>
              <a:t>РЕАЛІЗАЦІЯ БЕЗБАР’ЄРНОСТІ У ГРОМАДІ</a:t>
            </a:r>
            <a:endParaRPr lang="ru-RU" sz="1600" dirty="0">
              <a:solidFill>
                <a:srgbClr val="002060"/>
              </a:solidFill>
              <a:ea typeface="Calibri"/>
              <a:cs typeface="Times New Roman"/>
            </a:endParaRPr>
          </a:p>
        </p:txBody>
      </p:sp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99" y="900212"/>
            <a:ext cx="4176464" cy="290871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540172"/>
            <a:ext cx="1512168" cy="219637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719761"/>
            <a:ext cx="1617463" cy="219370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095" y="4173226"/>
            <a:ext cx="2911872" cy="163792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980625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21" y="2485399"/>
            <a:ext cx="1700213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6" name="Picture 4" descr="C:\Users\PRASKO~1\AppData\Local\Temp\Rar$DIa4564.47699\Замір опору ізоляції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9" r="11250" b="5781"/>
          <a:stretch/>
        </p:blipFill>
        <p:spPr bwMode="auto">
          <a:xfrm>
            <a:off x="5953348" y="1752746"/>
            <a:ext cx="1296145" cy="210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7" name="Picture 5" descr="C:\Users\PRASKO~1\AppData\Local\Temp\Rar$DIa9372.3179\Перев ПГ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763" y="28999"/>
            <a:ext cx="1507407" cy="200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C:\Users\PRASKO~1\AppData\Local\Temp\Rar$DIa9372.8367\зображення_viber_2026-03-12_08-46-56-39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29" r="2763"/>
          <a:stretch/>
        </p:blipFill>
        <p:spPr bwMode="auto">
          <a:xfrm>
            <a:off x="7792201" y="2305749"/>
            <a:ext cx="1272356" cy="155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9" name="Picture 7" descr="C:\Users\PRASKO~1\AppData\Local\Temp\Rar$DIa9372.23150\photo_2026-03-12_08-22-4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736" y="3998738"/>
            <a:ext cx="1321287" cy="234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0" name="Picture 8" descr="C:\Users\PRASKO~1\AppData\Local\Temp\Rar$DIa9372.29875\photo_2026-03-12_08-17-2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89" y="4666406"/>
            <a:ext cx="2821475" cy="147652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1" name="Picture 9" descr="C:\Users\PRASKO~1\AppData\Local\Temp\Rar$DIa9372.32032\photo_2026-03-12_08-18-0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372" y="4185612"/>
            <a:ext cx="1543809" cy="205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2" name="Picture 10" descr="C:\Users\PRASKO~1\AppData\Local\Temp\Rar$DIa9372.38234\зображення_viber_2026-03-12_08-20-58-435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05743" y="1574231"/>
            <a:ext cx="2183544" cy="340355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3" name="Picture 11" descr="C:\Users\PRASKO~1\AppData\Local\Temp\Rar$DIa9372.49236\Зображення WhatsApp, дата_ 2025-03-14 о 13.30.12_5b3407da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635" y="44901"/>
            <a:ext cx="1457344" cy="204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4" name="Picture 12" descr="C:\Users\PRASKO~1\AppData\Local\Temp\Rar$DIa9372.10842\photo_2026-03-12_08-18-55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21" y="28999"/>
            <a:ext cx="1200596" cy="16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5" name="Picture 13" descr="C:\Users\PRASKO~1\AppData\Local\Temp\Rar$DIa9372.20638\photo_2026-01-13_20-05-40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0" t="1311" r="15960" b="-1311"/>
          <a:stretch/>
        </p:blipFill>
        <p:spPr bwMode="auto">
          <a:xfrm>
            <a:off x="66618" y="96169"/>
            <a:ext cx="1827292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6" name="Picture 14" descr="C:\Users\PRASKO~1\AppData\Local\Temp\Rar$DIa9372.33380\photo_2026-01-13_20-01-15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6" t="7132" r="13282" b="42943"/>
          <a:stretch/>
        </p:blipFill>
        <p:spPr bwMode="auto">
          <a:xfrm>
            <a:off x="1960529" y="650637"/>
            <a:ext cx="2467245" cy="110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619" y="4286296"/>
            <a:ext cx="1332507" cy="17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 descr="C:\Users\PRASKO~1\AppData\Local\Temp\Rar$DIa4564.47699\Замір опору ізоляції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9" r="11250" b="5781"/>
          <a:stretch/>
        </p:blipFill>
        <p:spPr bwMode="auto">
          <a:xfrm>
            <a:off x="5989272" y="1824750"/>
            <a:ext cx="1296145" cy="210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PRASKO~1\AppData\Local\Temp\Rar$DIa9372.3179\Перев ПГ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687" y="101003"/>
            <a:ext cx="1507407" cy="200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1" descr="C:\Users\PRASKO~1\AppData\Local\Temp\Rar$DIa9372.49236\Зображення WhatsApp, дата_ 2025-03-14 о 13.30.12_5b3407da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559" y="116905"/>
            <a:ext cx="1457344" cy="204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Users\PRASKO~1\AppData\Local\Temp\Rar$DIa9372.10842\photo_2026-03-12_08-18-55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745" y="101003"/>
            <a:ext cx="1200596" cy="16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3" descr="C:\Users\PRASKO~1\AppData\Local\Temp\Rar$DIa9372.20638\photo_2026-01-13_20-05-40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0" t="1311" r="15960" b="-1311"/>
          <a:stretch/>
        </p:blipFill>
        <p:spPr bwMode="auto">
          <a:xfrm>
            <a:off x="102542" y="168173"/>
            <a:ext cx="1827292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PRASKO~1\AppData\Local\Temp\Rar$DIa9372.33380\photo_2026-01-13_20-01-15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6" t="7132" r="13282" b="42943"/>
          <a:stretch/>
        </p:blipFill>
        <p:spPr bwMode="auto">
          <a:xfrm>
            <a:off x="1996453" y="722641"/>
            <a:ext cx="2467245" cy="110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PRASKO~1\AppData\Local\Temp\Rar$DIa9372.8367\зображення_viber_2026-03-12_08-46-56-39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29" r="2763"/>
          <a:stretch/>
        </p:blipFill>
        <p:spPr bwMode="auto">
          <a:xfrm>
            <a:off x="7792201" y="2254263"/>
            <a:ext cx="1272356" cy="155341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PRASKO~1\AppData\Local\Temp\Rar$DIa9372.23150\photo_2026-03-12_08-22-4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736" y="3947252"/>
            <a:ext cx="1321287" cy="2348955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9" descr="C:\Users\PRASKO~1\AppData\Local\Temp\Rar$DIa9372.32032\photo_2026-03-12_08-18-0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372" y="4134126"/>
            <a:ext cx="1543809" cy="205841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619" y="4388960"/>
            <a:ext cx="1332507" cy="177383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 descr="C:\Users\PRASKO~1\AppData\Local\Temp\Rar$DIa4564.47699\Замір опору ізоляції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9" r="11250" b="5781"/>
          <a:stretch/>
        </p:blipFill>
        <p:spPr bwMode="auto">
          <a:xfrm>
            <a:off x="5989272" y="1773264"/>
            <a:ext cx="1296145" cy="210641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PRASKO~1\AppData\Local\Temp\Rar$DIa9372.3179\Перев ПГ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687" y="49517"/>
            <a:ext cx="1507407" cy="200153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1" descr="C:\Users\PRASKO~1\AppData\Local\Temp\Rar$DIa9372.49236\Зображення WhatsApp, дата_ 2025-03-14 о 13.30.12_5b3407da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559" y="65419"/>
            <a:ext cx="1457344" cy="204652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2" descr="C:\Users\PRASKO~1\AppData\Local\Temp\Rar$DIa9372.10842\photo_2026-03-12_08-18-55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745" y="49517"/>
            <a:ext cx="1200596" cy="160079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3" descr="C:\Users\PRASKO~1\AppData\Local\Temp\Rar$DIa9372.20638\photo_2026-01-13_20-05-40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0" t="1311" r="15960" b="-1311"/>
          <a:stretch/>
        </p:blipFill>
        <p:spPr bwMode="auto">
          <a:xfrm>
            <a:off x="102542" y="116687"/>
            <a:ext cx="1827292" cy="17518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4" descr="C:\Users\PRASKO~1\AppData\Local\Temp\Rar$DIa9372.33380\photo_2026-01-13_20-01-15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6" t="7132" r="13282" b="42943"/>
          <a:stretch/>
        </p:blipFill>
        <p:spPr bwMode="auto">
          <a:xfrm>
            <a:off x="1996453" y="671155"/>
            <a:ext cx="2467245" cy="11031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660382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У 2025 РОЦІ НА ВИКОНАННЯ ЗАХОДІВ ІЗ ЗАБЕЗПЕЧЕННЯ</a:t>
            </a:r>
          </a:p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ПОЖЕЖНОЇ БЕЗПЕКИ СПРЯМОВАНО КОШТИ 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В СУМІ 1 347,4 ТИС.ГРН</a:t>
            </a:r>
            <a:r>
              <a:rPr lang="uk-UA" b="1" dirty="0">
                <a:solidFill>
                  <a:srgbClr val="2F20A0"/>
                </a:solidFill>
                <a:latin typeface="+mj-lt"/>
                <a:ea typeface="Times New Roman"/>
              </a:rPr>
              <a:t>.</a:t>
            </a:r>
            <a:endParaRPr lang="ru-RU" b="1" dirty="0">
              <a:solidFill>
                <a:srgbClr val="2F20A0"/>
              </a:solidFill>
              <a:latin typeface="+mj-lt"/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96632275"/>
              </p:ext>
            </p:extLst>
          </p:nvPr>
        </p:nvGraphicFramePr>
        <p:xfrm>
          <a:off x="1177354" y="1124744"/>
          <a:ext cx="7643118" cy="5040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87674373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133061"/>
            <a:ext cx="92525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РОЗРОБЛЕНО ТЕХНІЧНУ ДОКУМЕНТАЦІЮ ЩОДО ВИЗНАЧЕННЯ НОРМ НАДАННЯ ПОСЛУГ З УПРАВЛІННЯ ПОБУТОВИМИ, ВЕЛИКОГАБАРИТНИМИ, РЕМОНТНИМИ ВІДХОДАМИ ТА ВІДХОДАМИ ЗЕЛЕНИХ НАСАДЖЕНЬ  ДЛЯ ПЕРВОЗВАНІВСЬКОЇ ГРОМАДИ – 87,0 ТИС.ГРН</a:t>
            </a:r>
            <a:r>
              <a:rPr lang="ru-RU" b="1" dirty="0">
                <a:solidFill>
                  <a:srgbClr val="2F20A0"/>
                </a:solidFill>
                <a:latin typeface="+mj-lt"/>
                <a:ea typeface="Times New Roman"/>
              </a:rPr>
              <a:t>.</a:t>
            </a:r>
            <a:endParaRPr lang="ru-RU" b="1" dirty="0">
              <a:solidFill>
                <a:srgbClr val="2F20A0"/>
              </a:solidFill>
              <a:latin typeface="+mj-lt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4" t="1453" r="3806" b="1453"/>
          <a:stretch/>
        </p:blipFill>
        <p:spPr bwMode="auto">
          <a:xfrm>
            <a:off x="1151458" y="1699140"/>
            <a:ext cx="2628454" cy="395059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4"/>
          <a:stretch/>
        </p:blipFill>
        <p:spPr bwMode="auto">
          <a:xfrm>
            <a:off x="6178872" y="1633085"/>
            <a:ext cx="2866303" cy="396749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 descr="Правила благоустрою на території населених пунктів Фастівської міської територіальної громади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9592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756" y="1719315"/>
            <a:ext cx="4667251" cy="233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04452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2" name="Picture 10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1" r="43125" b="33906"/>
          <a:stretch/>
        </p:blipFill>
        <p:spPr bwMode="auto">
          <a:xfrm>
            <a:off x="5745842" y="4363494"/>
            <a:ext cx="1476279" cy="184473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2160545"/>
            <a:ext cx="1807743" cy="2407816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10" name="Прямоугольник 9"/>
          <p:cNvSpPr/>
          <p:nvPr/>
        </p:nvSpPr>
        <p:spPr>
          <a:xfrm>
            <a:off x="0" y="19943"/>
            <a:ext cx="910702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КОМУНАЛЬНІ ПІДПРИЄМСТВА</a:t>
            </a:r>
            <a:br>
              <a:rPr lang="uk-UA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«ДОБРОБУТ» та «БЕРЕЖИНСЬКИЙ КОМУНАЛЬНИК</a:t>
            </a:r>
            <a:endParaRPr lang="ru-RU" dirty="0">
              <a:solidFill>
                <a:srgbClr val="002060"/>
              </a:solidFill>
              <a:latin typeface="Century Schoolbook"/>
            </a:endParaRPr>
          </a:p>
        </p:txBody>
      </p:sp>
      <p:sp>
        <p:nvSpPr>
          <p:cNvPr id="11" name="Блок-схема: узел 10"/>
          <p:cNvSpPr/>
          <p:nvPr/>
        </p:nvSpPr>
        <p:spPr>
          <a:xfrm>
            <a:off x="3563888" y="942033"/>
            <a:ext cx="2402316" cy="2163318"/>
          </a:xfrm>
          <a:prstGeom prst="flowChartConnector">
            <a:avLst/>
          </a:prstGeom>
          <a:solidFill>
            <a:srgbClr val="FDFAC7"/>
          </a:solidFill>
          <a:ln w="25400" cap="flat" cmpd="sng" algn="ctr">
            <a:solidFill>
              <a:srgbClr val="FF00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ВИД</a:t>
            </a: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ІЛЕНО КОШТІВ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у 2024 році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9 913,7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тис.грн</a:t>
            </a: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C0504D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kumimoji="0" lang="ru-RU" sz="2000" b="1" i="0" u="none" strike="noStrike" kern="0" cap="none" spc="0" normalizeH="0" baseline="0" noProof="0" dirty="0">
              <a:ln>
                <a:noFill/>
              </a:ln>
              <a:solidFill>
                <a:srgbClr val="C0504D">
                  <a:lumMod val="75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825" y="972989"/>
            <a:ext cx="28829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Овал 13"/>
          <p:cNvSpPr/>
          <p:nvPr/>
        </p:nvSpPr>
        <p:spPr>
          <a:xfrm>
            <a:off x="683568" y="990749"/>
            <a:ext cx="2484443" cy="1489088"/>
          </a:xfrm>
          <a:prstGeom prst="ellipse">
            <a:avLst/>
          </a:prstGeom>
          <a:solidFill>
            <a:srgbClr val="FDFAC7"/>
          </a:solidFill>
          <a:ln w="25400" cap="flat" cmpd="sng" algn="ctr">
            <a:solidFill>
              <a:srgbClr val="FF0000"/>
            </a:solidFill>
            <a:prstDash val="soli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КП «ДОБРОБУТ»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6 731,4 тис.грн.</a:t>
            </a:r>
            <a:endParaRPr kumimoji="0" lang="ru-RU" sz="24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255825" y="1371841"/>
            <a:ext cx="29550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КП «БЕРЕЖИНСЬКИЙ КОМУНАЛЬНИК»</a:t>
            </a:r>
          </a:p>
          <a:p>
            <a:pPr algn="ctr"/>
            <a:r>
              <a:rPr lang="uk-UA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3 182,2 тис.грн</a:t>
            </a:r>
            <a:endParaRPr lang="ru-RU" sz="1600" dirty="0">
              <a:solidFill>
                <a:srgbClr val="002060"/>
              </a:solidFill>
              <a:latin typeface="Century Schoolbook"/>
            </a:endParaRPr>
          </a:p>
          <a:p>
            <a:endParaRPr lang="ru-RU" dirty="0">
              <a:solidFill>
                <a:prstClr val="black"/>
              </a:solidFill>
              <a:latin typeface="Century Schoolbook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381" y="3364453"/>
            <a:ext cx="1908572" cy="253420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2479837"/>
            <a:ext cx="1379538" cy="183175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68"/>
          <a:stretch/>
        </p:blipFill>
        <p:spPr bwMode="auto">
          <a:xfrm>
            <a:off x="0" y="4374037"/>
            <a:ext cx="1501438" cy="154369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9" t="23494" r="28815" b="25651"/>
          <a:stretch/>
        </p:blipFill>
        <p:spPr bwMode="auto">
          <a:xfrm>
            <a:off x="1608942" y="4803133"/>
            <a:ext cx="1609260" cy="111883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871279"/>
            <a:ext cx="1483370" cy="197576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269135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3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6016" l="10000" r="90000">
                        <a14:backgroundMark x1="28333" y1="58203" x2="28333" y2="58203"/>
                        <a14:backgroundMark x1="29792" y1="57891" x2="29792" y2="57891"/>
                        <a14:backgroundMark x1="33958" y1="58047" x2="33958" y2="58047"/>
                        <a14:backgroundMark x1="37292" y1="58516" x2="37292" y2="58516"/>
                        <a14:backgroundMark x1="41458" y1="58516" x2="41458" y2="58516"/>
                        <a14:backgroundMark x1="45417" y1="58203" x2="46042" y2="58203"/>
                        <a14:backgroundMark x1="48333" y1="57734" x2="48333" y2="57734"/>
                        <a14:backgroundMark x1="56250" y1="57031" x2="56250" y2="57031"/>
                        <a14:backgroundMark x1="67917" y1="57578" x2="67917" y2="57578"/>
                        <a14:backgroundMark x1="74583" y1="57266" x2="74583" y2="57266"/>
                        <a14:backgroundMark x1="81667" y1="55469" x2="81667" y2="55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61857"/>
          <a:stretch/>
        </p:blipFill>
        <p:spPr bwMode="auto">
          <a:xfrm>
            <a:off x="4355976" y="1124930"/>
            <a:ext cx="5303912" cy="263104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/>
                <a:ea typeface="Calibri"/>
              </a:rPr>
              <a:t>ВИДАТКИ НА БЛАГОУСТРІЙ у</a:t>
            </a:r>
            <a:r>
              <a:rPr kumimoji="0" lang="ru-RU" sz="2000" b="1" i="0" u="none" strike="noStrike" kern="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/>
                <a:ea typeface="Calibri"/>
              </a:rPr>
              <a:t> </a:t>
            </a:r>
            <a:r>
              <a:rPr kumimoji="0" lang="ru-RU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/>
                <a:ea typeface="Calibri"/>
              </a:rPr>
              <a:t>2025 р. - </a:t>
            </a:r>
            <a:r>
              <a:rPr kumimoji="0" lang="uk-UA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/>
                <a:ea typeface="Calibri"/>
              </a:rPr>
              <a:t>2 271,8</a:t>
            </a:r>
            <a:r>
              <a:rPr kumimoji="0" lang="ru-RU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/>
                <a:ea typeface="Calibri"/>
              </a:rPr>
              <a:t>тис. грн.</a:t>
            </a: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33" y="400273"/>
            <a:ext cx="2721249" cy="204306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0273"/>
            <a:ext cx="2160240" cy="286836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569" y="3313281"/>
            <a:ext cx="1596702" cy="212010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2636912"/>
            <a:ext cx="1542512" cy="204814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У Ківерцях розпочали поточний ремонт вуличного освітлення - Волинь Online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0" b="59641"/>
          <a:stretch/>
        </p:blipFill>
        <p:spPr bwMode="auto">
          <a:xfrm>
            <a:off x="6228184" y="620168"/>
            <a:ext cx="1976761" cy="180072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77" t="28395" r="26474" b="43211"/>
          <a:stretch/>
        </p:blipFill>
        <p:spPr bwMode="auto">
          <a:xfrm>
            <a:off x="6876256" y="4731980"/>
            <a:ext cx="2015718" cy="109932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11" descr="C:\Users\Praskovia\Desktop\Скриншот 11-03-2026 172159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73" y="4708796"/>
            <a:ext cx="1736549" cy="144917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808" y="3859163"/>
            <a:ext cx="1676400" cy="223678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503614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717032"/>
            <a:ext cx="1512168" cy="200785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81" t="10000" b="14011"/>
          <a:stretch/>
        </p:blipFill>
        <p:spPr bwMode="auto">
          <a:xfrm>
            <a:off x="3533986" y="3105050"/>
            <a:ext cx="2076028" cy="301682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44"/>
          <a:stretch/>
        </p:blipFill>
        <p:spPr bwMode="auto">
          <a:xfrm>
            <a:off x="862584" y="3717032"/>
            <a:ext cx="1872208" cy="227302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6202"/>
            <a:ext cx="2088232" cy="278431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4180"/>
            <a:ext cx="2016224" cy="268829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6854071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367" y="437254"/>
            <a:ext cx="5108575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889" y="3885183"/>
            <a:ext cx="1758411" cy="233481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52" y="4289180"/>
            <a:ext cx="2241696" cy="1683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5408"/>
            <a:ext cx="2303246" cy="1729234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452320" y="2420888"/>
            <a:ext cx="1180108" cy="1566948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 descr="https://pervozvanivka.silrada.org/wp-content/uploads/sites/108/2021/06/205046726_3042691189391277_7940997375298310384_n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831" y="4124895"/>
            <a:ext cx="3274047" cy="184165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-83122" y="0"/>
            <a:ext cx="92271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ВИДАТКИ НА ПРИРОДНЬООХОРОННІ ЗАХОДИ</a:t>
            </a:r>
            <a:r>
              <a:rPr lang="uk-UA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– </a:t>
            </a:r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1856,9 ТИС.ГРН.: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2" descr="30роківдосягнень: Державні програми розвитку водного господарства -  Дністровське БУВР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80"/>
          <a:stretch/>
        </p:blipFill>
        <p:spPr bwMode="auto">
          <a:xfrm>
            <a:off x="107504" y="476672"/>
            <a:ext cx="2448272" cy="17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9150" r="51731" b="40425"/>
          <a:stretch/>
        </p:blipFill>
        <p:spPr bwMode="auto">
          <a:xfrm>
            <a:off x="3127221" y="2411313"/>
            <a:ext cx="1228756" cy="139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3" r="42656" b="35904"/>
          <a:stretch/>
        </p:blipFill>
        <p:spPr bwMode="auto">
          <a:xfrm>
            <a:off x="1180306" y="2458714"/>
            <a:ext cx="1384964" cy="1666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433749" y="1839719"/>
            <a:ext cx="1534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solidFill>
                  <a:schemeClr val="bg1"/>
                </a:solidFill>
                <a:latin typeface="Times New Roman"/>
                <a:ea typeface="Times New Roman"/>
              </a:rPr>
              <a:t>217,6 тис.грн</a:t>
            </a:r>
            <a:endParaRPr lang="ru-RU" dirty="0"/>
          </a:p>
        </p:txBody>
      </p:sp>
      <p:pic>
        <p:nvPicPr>
          <p:cNvPr id="17" name="Picture 2" descr="30роківдосягнень: Державні програми розвитку водного господарства -  Дністровське БУВР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80"/>
          <a:stretch/>
        </p:blipFill>
        <p:spPr bwMode="auto">
          <a:xfrm>
            <a:off x="115640" y="441076"/>
            <a:ext cx="2448272" cy="1755275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9150" r="51731" b="40425"/>
          <a:stretch/>
        </p:blipFill>
        <p:spPr bwMode="auto">
          <a:xfrm>
            <a:off x="3135357" y="2375717"/>
            <a:ext cx="1228756" cy="139896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5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3" r="42656" b="35904"/>
          <a:stretch/>
        </p:blipFill>
        <p:spPr bwMode="auto">
          <a:xfrm>
            <a:off x="1188442" y="2423118"/>
            <a:ext cx="1384964" cy="166618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2633053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8147"/>
            <a:ext cx="2088232" cy="157340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188"/>
          <a:stretch/>
        </p:blipFill>
        <p:spPr bwMode="auto">
          <a:xfrm>
            <a:off x="7923314" y="528147"/>
            <a:ext cx="1220686" cy="232060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5" b="42213"/>
          <a:stretch/>
        </p:blipFill>
        <p:spPr bwMode="auto">
          <a:xfrm>
            <a:off x="5868144" y="612995"/>
            <a:ext cx="1598800" cy="176590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155" y="2400424"/>
            <a:ext cx="1451178" cy="19360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684"/>
          <a:stretch/>
        </p:blipFill>
        <p:spPr bwMode="auto">
          <a:xfrm>
            <a:off x="3203848" y="646331"/>
            <a:ext cx="1722886" cy="195750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8" y="2708920"/>
            <a:ext cx="1362846" cy="181523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79512" y="0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ВИДАТКИ НА УТРИМАННЯ ТА РОЗВИТОК ДОРОЖНЬОЇ ІНФРАСТРУКТУРИ </a:t>
            </a:r>
          </a:p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СТАНОВИЛИ  3 243,1 ТИС.ГРН.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159761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1" name="Picture 17" descr="Проєкт „Пліч-о-пліч” розширюється: дедалі більше громад приєднуються до  ініціативи - Конгрес місцевих та регіональних влад при Президентові України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62" y="3349155"/>
            <a:ext cx="2847975" cy="160972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352448" y="1755275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latin typeface="Times New Roman"/>
                <a:ea typeface="Times New Roman"/>
              </a:rPr>
              <a:t>. </a:t>
            </a:r>
            <a:endParaRPr lang="ru-RU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/>
                <a:ea typeface="Times New Roman"/>
              </a:rPr>
              <a:t>ЗА РАХУНОК КОШТІВ СІЛЬСЬКОГО БЮДЖЕТУ НАДАНО СУБВЕНЦІЇ</a:t>
            </a:r>
            <a:r>
              <a:rPr lang="uk-UA" b="1" dirty="0">
                <a:solidFill>
                  <a:srgbClr val="002060"/>
                </a:solidFill>
                <a:latin typeface="Times New Roman"/>
                <a:ea typeface="Times New Roman"/>
              </a:rPr>
              <a:t> </a:t>
            </a:r>
          </a:p>
          <a:p>
            <a:pPr algn="ctr"/>
            <a:r>
              <a:rPr lang="uk-UA" b="1" dirty="0">
                <a:solidFill>
                  <a:srgbClr val="002060"/>
                </a:solidFill>
                <a:latin typeface="Times New Roman"/>
                <a:ea typeface="Times New Roman"/>
              </a:rPr>
              <a:t> –  919,2 ТИС.ГРН. </a:t>
            </a:r>
            <a:endParaRPr lang="ru-RU" b="1" dirty="0">
              <a:solidFill>
                <a:srgbClr val="002060"/>
              </a:solidFill>
            </a:endParaRPr>
          </a:p>
        </p:txBody>
      </p:sp>
      <p:sp>
        <p:nvSpPr>
          <p:cNvPr id="5" name="AutoShape 4" descr="Вхід до особистого кабінету споживача (населення) ОКВП «Дніпро-Кіровоград»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7" name="AutoShape 6" descr="Вхід до особистого кабінету споживача (населення) ОКВП «Дніпро-Кіровоград»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1032" name="Picture 8" descr="Вхід до особистого кабінету споживача (населення) ОКВП «Дніпро-Кіровоград»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16" y="340842"/>
            <a:ext cx="1905000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55730" y="2251611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b="1" dirty="0">
                <a:latin typeface="+mj-lt"/>
              </a:rPr>
              <a:t>160,0 тис.грн.</a:t>
            </a:r>
          </a:p>
        </p:txBody>
      </p:sp>
      <p:pic>
        <p:nvPicPr>
          <p:cNvPr id="1034" name="Picture 10" descr="Світловодська міська територіальна громада | Svitlovods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450" y="841965"/>
            <a:ext cx="3467100" cy="131445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3746499" y="2215386"/>
            <a:ext cx="1649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/>
                <a:ea typeface="Times New Roman"/>
              </a:rPr>
              <a:t>109,2 тис. грн.</a:t>
            </a:r>
            <a:endParaRPr lang="ru-RU" dirty="0"/>
          </a:p>
        </p:txBody>
      </p:sp>
      <p:pic>
        <p:nvPicPr>
          <p:cNvPr id="1028" name="Picture 4" descr="Знам'янська міська рада - Знам'янка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208" y="650632"/>
            <a:ext cx="2554802" cy="169711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6588224" y="2390613"/>
            <a:ext cx="24107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/>
                <a:ea typeface="Times New Roman"/>
              </a:rPr>
              <a:t>300,0 тис. грн.</a:t>
            </a:r>
            <a:endParaRPr lang="ru-RU" dirty="0"/>
          </a:p>
        </p:txBody>
      </p:sp>
      <p:pic>
        <p:nvPicPr>
          <p:cNvPr id="1031" name="Picture 7" descr="Куцурубська громада (@KucurubskaGromada) • Facebook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111" l="9778" r="89778">
                        <a14:foregroundMark x1="78667" y1="83111" x2="78667" y2="83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943" y="2400052"/>
            <a:ext cx="1395990" cy="1395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9" descr="Пліч-о-Пліч»: школярі з громад-форпостів завітали до Київщини - Київська  обласна військова адміністрація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1" name="AutoShape 11" descr="Пліч-о-Пліч»: школярі з громад-форпостів завітали до Київщини - Київська  обласна військова адміністрація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2" name="AutoShape 13" descr="Пліч-о-Пліч»: школярі з громад-форпостів завітали до Київщини - Київська  обласна військова адміністрація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3" name="AutoShape 15" descr="https://koda.gov.ua/wp-content/uploads/2025/02/baner1-min.webp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sp>
        <p:nvSpPr>
          <p:cNvPr id="14" name="Прямоугольник 13"/>
          <p:cNvSpPr/>
          <p:nvPr/>
        </p:nvSpPr>
        <p:spPr>
          <a:xfrm>
            <a:off x="2013544" y="4958881"/>
            <a:ext cx="1649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/>
                <a:ea typeface="Times New Roman"/>
              </a:rPr>
              <a:t>350,0 тис. грн.</a:t>
            </a:r>
            <a:endParaRPr lang="ru-RU" dirty="0"/>
          </a:p>
        </p:txBody>
      </p:sp>
      <p:pic>
        <p:nvPicPr>
          <p:cNvPr id="1043" name="Picture 19" descr="Катеринівська сільська територіальна громада — Вікіпедія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16" b="9984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6536" y="2188107"/>
            <a:ext cx="4040194" cy="404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Катеринівська територіальна громада | Facebook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59" b="72794" l="9756" r="89973">
                        <a14:foregroundMark x1="76423" y1="38235" x2="76423" y2="38235"/>
                        <a14:foregroundMark x1="80217" y1="56618" x2="80217" y2="56618"/>
                        <a14:foregroundMark x1="75339" y1="63235" x2="76152" y2="60294"/>
                        <a14:foregroundMark x1="26558" y1="58088" x2="26558" y2="58088"/>
                        <a14:foregroundMark x1="40650" y1="44118" x2="40650" y2="44118"/>
                        <a14:foregroundMark x1="46070" y1="41176" x2="46070" y2="41176"/>
                        <a14:foregroundMark x1="52575" y1="42647" x2="52575" y2="42647"/>
                        <a14:foregroundMark x1="56369" y1="41176" x2="57724" y2="39706"/>
                        <a14:foregroundMark x1="61247" y1="42647" x2="62331" y2="42647"/>
                        <a14:foregroundMark x1="64499" y1="42647" x2="64499" y2="42647"/>
                        <a14:foregroundMark x1="67751" y1="42647" x2="67751" y2="42647"/>
                        <a14:foregroundMark x1="61247" y1="51471" x2="61247" y2="51471"/>
                        <a14:foregroundMark x1="61247" y1="51471" x2="61247" y2="51471"/>
                        <a14:foregroundMark x1="65041" y1="55147" x2="65041" y2="52206"/>
                        <a14:foregroundMark x1="62060" y1="51471" x2="60976" y2="50735"/>
                        <a14:foregroundMark x1="60705" y1="50000" x2="60705" y2="50000"/>
                        <a14:foregroundMark x1="57453" y1="50000" x2="57453" y2="50000"/>
                        <a14:foregroundMark x1="55285" y1="50000" x2="55285" y2="50000"/>
                        <a14:foregroundMark x1="54472" y1="50000" x2="54472" y2="50000"/>
                        <a14:foregroundMark x1="49322" y1="50000" x2="49322" y2="50000"/>
                        <a14:foregroundMark x1="53388" y1="52206" x2="53388" y2="52206"/>
                        <a14:foregroundMark x1="50136" y1="47794" x2="50136" y2="47794"/>
                        <a14:foregroundMark x1="46883" y1="47794" x2="46883" y2="47794"/>
                        <a14:foregroundMark x1="44444" y1="48529" x2="44444" y2="48529"/>
                        <a14:foregroundMark x1="41192" y1="48529" x2="41192" y2="48529"/>
                        <a14:foregroundMark x1="37940" y1="50000" x2="37940" y2="50000"/>
                        <a14:foregroundMark x1="37398" y1="50735" x2="37398" y2="50735"/>
                        <a14:foregroundMark x1="34688" y1="50735" x2="34688" y2="50735"/>
                        <a14:foregroundMark x1="32791" y1="47059" x2="32791" y2="47059"/>
                        <a14:foregroundMark x1="36043" y1="36765" x2="36043" y2="36765"/>
                        <a14:foregroundMark x1="37940" y1="41912" x2="39566" y2="41912"/>
                        <a14:foregroundMark x1="41192" y1="41912" x2="42276" y2="41176"/>
                        <a14:foregroundMark x1="43902" y1="39706" x2="49051" y2="39706"/>
                        <a14:foregroundMark x1="52033" y1="39706" x2="52033" y2="39706"/>
                        <a14:foregroundMark x1="52304" y1="39706" x2="54201" y2="38971"/>
                        <a14:foregroundMark x1="58808" y1="41176" x2="59079" y2="38235"/>
                        <a14:foregroundMark x1="59079" y1="38235" x2="59079" y2="38235"/>
                        <a14:foregroundMark x1="33062" y1="41176" x2="33062" y2="41176"/>
                        <a14:foregroundMark x1="34959" y1="44118" x2="34959" y2="44118"/>
                        <a14:foregroundMark x1="43902" y1="52206" x2="43902" y2="52206"/>
                        <a14:foregroundMark x1="40650" y1="54412" x2="40650" y2="54412"/>
                        <a14:foregroundMark x1="43902" y1="57353" x2="45528" y2="54412"/>
                        <a14:foregroundMark x1="46612" y1="52206" x2="47696" y2="51471"/>
                        <a14:foregroundMark x1="50949" y1="50735" x2="50949" y2="50735"/>
                        <a14:foregroundMark x1="52033" y1="52206" x2="54743" y2="53676"/>
                        <a14:foregroundMark x1="57453" y1="54412" x2="59621" y2="53676"/>
                        <a14:foregroundMark x1="62060" y1="52206" x2="63957" y2="50000"/>
                        <a14:foregroundMark x1="64499" y1="48529" x2="64499" y2="48529"/>
                        <a14:foregroundMark x1="65583" y1="47794" x2="65583" y2="47794"/>
                        <a14:foregroundMark x1="66396" y1="47794" x2="66396" y2="47794"/>
                        <a14:foregroundMark x1="66667" y1="47794" x2="66667" y2="47794"/>
                        <a14:foregroundMark x1="63144" y1="44118" x2="63144" y2="44118"/>
                        <a14:foregroundMark x1="61247" y1="44853" x2="61247" y2="44853"/>
                        <a14:foregroundMark x1="59079" y1="44118" x2="59079" y2="44118"/>
                        <a14:foregroundMark x1="74255" y1="63971" x2="74255" y2="63971"/>
                        <a14:foregroundMark x1="77236" y1="63971" x2="77236" y2="63971"/>
                        <a14:foregroundMark x1="79675" y1="62500" x2="79675" y2="62500"/>
                        <a14:foregroundMark x1="80488" y1="63235" x2="80488" y2="63235"/>
                        <a14:foregroundMark x1="76965" y1="62500" x2="76965" y2="62500"/>
                        <a14:foregroundMark x1="75068" y1="61029" x2="75068" y2="61029"/>
                        <a14:foregroundMark x1="27100" y1="63971" x2="27100" y2="63971"/>
                        <a14:foregroundMark x1="23306" y1="63971" x2="23306" y2="63971"/>
                        <a14:foregroundMark x1="21951" y1="63971" x2="21951" y2="63971"/>
                        <a14:foregroundMark x1="16531" y1="60294" x2="16531" y2="60294"/>
                        <a14:foregroundMark x1="21680" y1="62500" x2="21680" y2="62500"/>
                        <a14:foregroundMark x1="31707" y1="58824" x2="31707" y2="58824"/>
                        <a14:foregroundMark x1="33062" y1="53676" x2="33062" y2="53676"/>
                        <a14:foregroundMark x1="37127" y1="50735" x2="37127" y2="50735"/>
                        <a14:foregroundMark x1="36043" y1="56618" x2="36043" y2="56618"/>
                        <a14:foregroundMark x1="36314" y1="56618" x2="39295" y2="56618"/>
                        <a14:foregroundMark x1="39295" y1="56618" x2="41463" y2="56618"/>
                        <a14:foregroundMark x1="44173" y1="59559" x2="45799" y2="59559"/>
                        <a14:foregroundMark x1="46341" y1="59559" x2="49051" y2="59559"/>
                        <a14:foregroundMark x1="50136" y1="59559" x2="51220" y2="59559"/>
                        <a14:foregroundMark x1="51491" y1="59559" x2="51491" y2="59559"/>
                        <a14:foregroundMark x1="52846" y1="59559" x2="55556" y2="59559"/>
                        <a14:foregroundMark x1="55827" y1="59559" x2="55827" y2="59559"/>
                        <a14:foregroundMark x1="56911" y1="59559" x2="58266" y2="61029"/>
                        <a14:foregroundMark x1="58808" y1="61029" x2="60163" y2="61765"/>
                        <a14:foregroundMark x1="60434" y1="62500" x2="60434" y2="62500"/>
                        <a14:foregroundMark x1="61518" y1="63971" x2="63415" y2="63971"/>
                        <a14:foregroundMark x1="64499" y1="63971" x2="66938" y2="63971"/>
                        <a14:foregroundMark x1="66938" y1="63971" x2="66938" y2="63971"/>
                        <a14:foregroundMark x1="68022" y1="58824" x2="68564" y2="53676"/>
                        <a14:foregroundMark x1="68835" y1="38971" x2="68835" y2="38971"/>
                        <a14:foregroundMark x1="67480" y1="38971" x2="67480" y2="38971"/>
                        <a14:foregroundMark x1="65854" y1="38971" x2="65854" y2="38971"/>
                        <a14:foregroundMark x1="64770" y1="41176" x2="64770" y2="41176"/>
                        <a14:foregroundMark x1="64228" y1="44118" x2="64228" y2="44118"/>
                        <a14:foregroundMark x1="62331" y1="44118" x2="62331" y2="44118"/>
                        <a14:foregroundMark x1="63144" y1="35294" x2="62060" y2="37500"/>
                        <a14:foregroundMark x1="61518" y1="37500" x2="61518" y2="37500"/>
                        <a14:foregroundMark x1="59892" y1="38971" x2="59892" y2="38971"/>
                        <a14:foregroundMark x1="56640" y1="38971" x2="56640" y2="38971"/>
                        <a14:foregroundMark x1="54743" y1="38235" x2="53659" y2="38235"/>
                        <a14:foregroundMark x1="51220" y1="38971" x2="51220" y2="38971"/>
                        <a14:foregroundMark x1="50678" y1="38971" x2="50678" y2="38971"/>
                        <a14:foregroundMark x1="50407" y1="38971" x2="50407" y2="38971"/>
                        <a14:foregroundMark x1="49051" y1="38235" x2="49051" y2="38235"/>
                        <a14:foregroundMark x1="47425" y1="38235" x2="47425" y2="38235"/>
                        <a14:foregroundMark x1="44173" y1="38971" x2="44173" y2="38971"/>
                        <a14:foregroundMark x1="43631" y1="38971" x2="43631" y2="38971"/>
                        <a14:foregroundMark x1="40921" y1="38971" x2="40921" y2="38971"/>
                        <a14:foregroundMark x1="38482" y1="38235" x2="38482" y2="38235"/>
                        <a14:foregroundMark x1="36585" y1="37500" x2="36585" y2="37500"/>
                        <a14:foregroundMark x1="30623" y1="37500" x2="30623" y2="37500"/>
                        <a14:foregroundMark x1="33062" y1="44118" x2="33062" y2="44118"/>
                        <a14:foregroundMark x1="30894" y1="46324" x2="30894" y2="46324"/>
                        <a14:foregroundMark x1="30894" y1="52206" x2="30894" y2="52206"/>
                        <a14:foregroundMark x1="33875" y1="55147" x2="33875" y2="55147"/>
                        <a14:foregroundMark x1="35501" y1="55147" x2="37669" y2="53676"/>
                        <a14:foregroundMark x1="38753" y1="53676" x2="38753" y2="53676"/>
                        <a14:foregroundMark x1="41463" y1="52941" x2="41463" y2="52941"/>
                        <a14:foregroundMark x1="42005" y1="52941" x2="42005" y2="52941"/>
                        <a14:foregroundMark x1="43631" y1="52941" x2="44715" y2="52941"/>
                        <a14:foregroundMark x1="43631" y1="55147" x2="43631" y2="55147"/>
                        <a14:foregroundMark x1="25474" y1="59559" x2="25474" y2="59559"/>
                        <a14:foregroundMark x1="20867" y1="58824" x2="20867" y2="58824"/>
                        <a14:foregroundMark x1="20867" y1="59559" x2="20867" y2="59559"/>
                        <a14:foregroundMark x1="68564" y1="49265" x2="68564" y2="49265"/>
                        <a14:foregroundMark x1="69919" y1="52206" x2="69919" y2="52206"/>
                        <a14:foregroundMark x1="69648" y1="58088" x2="69648" y2="58088"/>
                        <a14:foregroundMark x1="67751" y1="59559" x2="67751" y2="59559"/>
                        <a14:foregroundMark x1="66938" y1="59559" x2="66938" y2="59559"/>
                        <a14:foregroundMark x1="65854" y1="61029" x2="65854" y2="61029"/>
                        <a14:foregroundMark x1="62060" y1="61029" x2="60976" y2="61029"/>
                        <a14:foregroundMark x1="51220" y1="64706" x2="51220" y2="64706"/>
                        <a14:foregroundMark x1="58808" y1="61765" x2="58808" y2="61765"/>
                        <a14:foregroundMark x1="57724" y1="64706" x2="57724" y2="64706"/>
                        <a14:foregroundMark x1="56911" y1="62500" x2="56911" y2="62500"/>
                        <a14:foregroundMark x1="55827" y1="62500" x2="55827" y2="62500"/>
                        <a14:foregroundMark x1="52575" y1="61029" x2="52575" y2="61029"/>
                        <a14:foregroundMark x1="51491" y1="59559" x2="51491" y2="59559"/>
                        <a14:foregroundMark x1="49051" y1="59559" x2="49051" y2="59559"/>
                        <a14:foregroundMark x1="47425" y1="59559" x2="47425" y2="59559"/>
                        <a14:foregroundMark x1="44986" y1="59559" x2="44986" y2="59559"/>
                        <a14:foregroundMark x1="42005" y1="58824" x2="42005" y2="58824"/>
                        <a14:foregroundMark x1="38211" y1="62500" x2="38211" y2="62500"/>
                        <a14:foregroundMark x1="36314" y1="64706" x2="36314" y2="64706"/>
                        <a14:foregroundMark x1="35501" y1="62500" x2="35501" y2="62500"/>
                        <a14:foregroundMark x1="33062" y1="61029" x2="31978" y2="56618"/>
                        <a14:foregroundMark x1="26829" y1="55882" x2="26829" y2="55882"/>
                        <a14:foregroundMark x1="32249" y1="66912" x2="32249" y2="66912"/>
                        <a14:foregroundMark x1="29810" y1="63971" x2="22222" y2="56618"/>
                        <a14:foregroundMark x1="40921" y1="61029" x2="45799" y2="61765"/>
                        <a14:foregroundMark x1="38753" y1="65441" x2="39837" y2="62500"/>
                        <a14:foregroundMark x1="49322" y1="61029" x2="49322" y2="61029"/>
                        <a14:foregroundMark x1="55827" y1="66912" x2="59079" y2="62500"/>
                        <a14:foregroundMark x1="65854" y1="62500" x2="68022" y2="61765"/>
                        <a14:foregroundMark x1="71816" y1="33088" x2="71816" y2="33088"/>
                        <a14:foregroundMark x1="71003" y1="34559" x2="71003" y2="34559"/>
                        <a14:foregroundMark x1="67751" y1="34559" x2="67751" y2="34559"/>
                        <a14:foregroundMark x1="66938" y1="34559" x2="64499" y2="34559"/>
                        <a14:foregroundMark x1="63144" y1="34559" x2="61247" y2="34559"/>
                        <a14:foregroundMark x1="61247" y1="34559" x2="61247" y2="34559"/>
                        <a14:foregroundMark x1="57995" y1="34559" x2="57995" y2="34559"/>
                        <a14:foregroundMark x1="56911" y1="34559" x2="56911" y2="34559"/>
                        <a14:foregroundMark x1="55827" y1="34559" x2="55827" y2="34559"/>
                        <a14:foregroundMark x1="53659" y1="36029" x2="52575" y2="36029"/>
                        <a14:foregroundMark x1="47967" y1="36029" x2="47967" y2="36029"/>
                        <a14:foregroundMark x1="46883" y1="37500" x2="46883" y2="37500"/>
                        <a14:foregroundMark x1="50407" y1="36029" x2="50407" y2="36029"/>
                        <a14:foregroundMark x1="45799" y1="38971" x2="45799" y2="38971"/>
                        <a14:foregroundMark x1="44715" y1="38235" x2="44715" y2="38235"/>
                        <a14:foregroundMark x1="44173" y1="38235" x2="44173" y2="38235"/>
                        <a14:foregroundMark x1="43089" y1="36029" x2="43089" y2="36029"/>
                        <a14:foregroundMark x1="41463" y1="36029" x2="33875" y2="36029"/>
                        <a14:foregroundMark x1="33875" y1="36029" x2="33875" y2="36029"/>
                        <a14:foregroundMark x1="41734" y1="36029" x2="41734" y2="36029"/>
                        <a14:foregroundMark x1="40379" y1="65441" x2="40379" y2="65441"/>
                        <a14:foregroundMark x1="41463" y1="64706" x2="44715" y2="63971"/>
                        <a14:foregroundMark x1="46883" y1="62500" x2="46883" y2="62500"/>
                        <a14:foregroundMark x1="46883" y1="62500" x2="50678" y2="61765"/>
                        <a14:foregroundMark x1="53930" y1="61765" x2="55827" y2="58824"/>
                        <a14:foregroundMark x1="56098" y1="58088" x2="56098" y2="58088"/>
                        <a14:foregroundMark x1="56098" y1="61765" x2="56098" y2="61765"/>
                        <a14:foregroundMark x1="57724" y1="63971" x2="57724" y2="63971"/>
                        <a14:foregroundMark x1="68835" y1="47794" x2="68835" y2="47794"/>
                        <a14:foregroundMark x1="66396" y1="46324" x2="66396" y2="46324"/>
                        <a14:foregroundMark x1="65854" y1="46324" x2="65854" y2="46324"/>
                        <a14:foregroundMark x1="63144" y1="47059" x2="63144" y2="47059"/>
                        <a14:foregroundMark x1="61518" y1="46324" x2="61518" y2="46324"/>
                        <a14:foregroundMark x1="60163" y1="44853" x2="58808" y2="44853"/>
                        <a14:foregroundMark x1="53388" y1="41912" x2="53388" y2="41912"/>
                        <a14:foregroundMark x1="52846" y1="41912" x2="52846" y2="41912"/>
                        <a14:foregroundMark x1="53659" y1="43382" x2="55556" y2="43382"/>
                        <a14:foregroundMark x1="56098" y1="43382" x2="58266" y2="41912"/>
                        <a14:foregroundMark x1="59079" y1="41176" x2="59079" y2="41176"/>
                        <a14:foregroundMark x1="59892" y1="40441" x2="59892" y2="40441"/>
                        <a14:foregroundMark x1="59892" y1="41912" x2="59892" y2="47059"/>
                        <a14:foregroundMark x1="58266" y1="47059" x2="56911" y2="46324"/>
                        <a14:foregroundMark x1="46883" y1="41912" x2="46883" y2="41912"/>
                        <a14:foregroundMark x1="44715" y1="41912" x2="42818" y2="41912"/>
                        <a14:foregroundMark x1="36314" y1="41912" x2="36314" y2="41912"/>
                        <a14:foregroundMark x1="32791" y1="41176" x2="32791" y2="41176"/>
                        <a14:foregroundMark x1="32791" y1="41176" x2="32791" y2="41176"/>
                        <a14:foregroundMark x1="31978" y1="43382" x2="31978" y2="43382"/>
                        <a14:foregroundMark x1="30081" y1="43382" x2="31978" y2="43382"/>
                        <a14:foregroundMark x1="32791" y1="46324" x2="32791" y2="46324"/>
                        <a14:foregroundMark x1="34146" y1="49265" x2="35501" y2="52206"/>
                        <a14:foregroundMark x1="35501" y1="52206" x2="35501" y2="52206"/>
                        <a14:foregroundMark x1="36043" y1="52206" x2="36043" y2="52206"/>
                        <a14:foregroundMark x1="36314" y1="52941" x2="36314" y2="52941"/>
                        <a14:foregroundMark x1="37669" y1="52206" x2="37669" y2="52206"/>
                        <a14:foregroundMark x1="38753" y1="52941" x2="39837" y2="52941"/>
                        <a14:foregroundMark x1="42005" y1="53676" x2="43631" y2="52206"/>
                        <a14:foregroundMark x1="45257" y1="49265" x2="46341" y2="50735"/>
                        <a14:foregroundMark x1="46341" y1="50735" x2="47425" y2="50000"/>
                        <a14:foregroundMark x1="47967" y1="49265" x2="49322" y2="47794"/>
                        <a14:foregroundMark x1="49322" y1="47794" x2="51491" y2="47794"/>
                        <a14:foregroundMark x1="52575" y1="50000" x2="53930" y2="50000"/>
                        <a14:foregroundMark x1="54743" y1="52206" x2="55827" y2="52206"/>
                        <a14:foregroundMark x1="57182" y1="55147" x2="57182" y2="55147"/>
                        <a14:foregroundMark x1="33875" y1="41176" x2="33875" y2="41176"/>
                        <a14:foregroundMark x1="33333" y1="41912" x2="33333" y2="41912"/>
                        <a14:foregroundMark x1="31978" y1="41912" x2="31978" y2="41912"/>
                        <a14:foregroundMark x1="32249" y1="41912" x2="32249" y2="41912"/>
                        <a14:foregroundMark x1="33062" y1="41176" x2="33062" y2="41176"/>
                        <a14:foregroundMark x1="34959" y1="47794" x2="35501" y2="55147"/>
                        <a14:foregroundMark x1="35501" y1="55882" x2="35501" y2="55882"/>
                        <a14:foregroundMark x1="35230" y1="66912" x2="35230" y2="66912"/>
                        <a14:foregroundMark x1="35230" y1="64706" x2="35230" y2="64706"/>
                        <a14:foregroundMark x1="40650" y1="64706" x2="40650" y2="64706"/>
                        <a14:foregroundMark x1="39837" y1="63971" x2="39837" y2="63971"/>
                        <a14:foregroundMark x1="38482" y1="64706" x2="38482" y2="64706"/>
                        <a14:foregroundMark x1="36585" y1="63971" x2="36585" y2="63971"/>
                        <a14:foregroundMark x1="35230" y1="63971" x2="35230" y2="63971"/>
                        <a14:foregroundMark x1="34959" y1="63971" x2="34959" y2="63971"/>
                        <a14:foregroundMark x1="34146" y1="62500" x2="34959" y2="59559"/>
                        <a14:foregroundMark x1="43089" y1="58824" x2="43089" y2="58824"/>
                        <a14:foregroundMark x1="44986" y1="66912" x2="44986" y2="66912"/>
                        <a14:foregroundMark x1="44986" y1="65441" x2="46341" y2="62500"/>
                        <a14:foregroundMark x1="47154" y1="62500" x2="50407" y2="59559"/>
                        <a14:foregroundMark x1="51220" y1="61029" x2="51220" y2="61029"/>
                        <a14:foregroundMark x1="51220" y1="61029" x2="51220" y2="61029"/>
                        <a14:foregroundMark x1="51220" y1="61765" x2="51220" y2="61765"/>
                        <a14:foregroundMark x1="49322" y1="61029" x2="49322" y2="61029"/>
                        <a14:foregroundMark x1="48509" y1="63971" x2="50678" y2="62500"/>
                        <a14:foregroundMark x1="53659" y1="62500" x2="53659" y2="62500"/>
                        <a14:foregroundMark x1="50678" y1="62500" x2="48238" y2="61029"/>
                        <a14:foregroundMark x1="43631" y1="61029" x2="39566" y2="56618"/>
                        <a14:foregroundMark x1="35230" y1="56618" x2="33333" y2="55882"/>
                        <a14:foregroundMark x1="31978" y1="53676" x2="31978" y2="53676"/>
                        <a14:foregroundMark x1="34146" y1="37500" x2="34146" y2="37500"/>
                        <a14:foregroundMark x1="32249" y1="35294" x2="32249" y2="35294"/>
                        <a14:foregroundMark x1="32249" y1="35294" x2="32249" y2="35294"/>
                        <a14:foregroundMark x1="32249" y1="35294" x2="32249" y2="35294"/>
                        <a14:foregroundMark x1="32791" y1="35294" x2="36043" y2="35294"/>
                        <a14:foregroundMark x1="36043" y1="36029" x2="36043" y2="36029"/>
                        <a14:foregroundMark x1="36043" y1="36029" x2="36043" y2="36029"/>
                        <a14:foregroundMark x1="36585" y1="37500" x2="38482" y2="37500"/>
                        <a14:foregroundMark x1="38482" y1="38235" x2="38482" y2="38235"/>
                        <a14:foregroundMark x1="35501" y1="38971" x2="35501" y2="38971"/>
                        <a14:foregroundMark x1="35501" y1="38971" x2="35501" y2="38971"/>
                        <a14:foregroundMark x1="72900" y1="65441" x2="73713" y2="536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76788"/>
            <a:ext cx="4210986" cy="1609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6349128" y="4217259"/>
            <a:ext cx="1534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b="1" dirty="0">
                <a:latin typeface="Times New Roman"/>
                <a:ea typeface="Times New Roman"/>
              </a:rPr>
              <a:t>44,8 тис. грн.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2009898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0" y="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СУБВЕНЦІЯ З МБ ДБ ДЛЯ В/Ч ЗСУ - 4726,3 ТИС.ГРН.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54" y="519058"/>
            <a:ext cx="2376264" cy="2425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750" l="9910" r="953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48680"/>
            <a:ext cx="2376264" cy="2825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88" b="99501" l="500" r="997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01229"/>
            <a:ext cx="4045393" cy="27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0" name="Picture 4" descr="Квадрокоптер DJI Mavic 2 Enterprise Dual – купить по низкой цене в  интернет-магазине Planeta Hobby с доставкой по Украине: отзывы,  характеристики, фото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31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16" y="3753427"/>
            <a:ext cx="3173488" cy="253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612851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-57721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/>
                <a:ea typeface="Times New Roman"/>
              </a:rPr>
              <a:t>РЕКОНСТРУКЦІЯ ВУЛИЧНОГО ОСВІТЛЕННЯ с. КЛИНЦІ–</a:t>
            </a:r>
          </a:p>
          <a:p>
            <a:pPr algn="ctr"/>
            <a:r>
              <a:rPr lang="ru-RU" b="1" dirty="0">
                <a:solidFill>
                  <a:srgbClr val="002060"/>
                </a:solidFill>
                <a:latin typeface="Times New Roman"/>
                <a:ea typeface="Times New Roman"/>
              </a:rPr>
              <a:t> 630,2 ТИС.ГРН</a:t>
            </a:r>
            <a:r>
              <a:rPr lang="ru-RU" dirty="0">
                <a:latin typeface="Times New Roman"/>
                <a:ea typeface="Times New Roman"/>
              </a:rPr>
              <a:t>.</a:t>
            </a:r>
            <a:endParaRPr lang="ru-RU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81" t="1094" r="1881" b="12031"/>
          <a:stretch/>
        </p:blipFill>
        <p:spPr bwMode="auto">
          <a:xfrm>
            <a:off x="1177354" y="330557"/>
            <a:ext cx="2302570" cy="2675505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00"/>
          <a:stretch/>
        </p:blipFill>
        <p:spPr bwMode="auto">
          <a:xfrm>
            <a:off x="5465030" y="578893"/>
            <a:ext cx="2606427" cy="2178831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43"/>
          <a:stretch/>
        </p:blipFill>
        <p:spPr bwMode="auto">
          <a:xfrm>
            <a:off x="1547665" y="3770288"/>
            <a:ext cx="2376264" cy="22937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576064" y="3060983"/>
            <a:ext cx="4211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/>
                <a:ea typeface="Times New Roman"/>
              </a:rPr>
              <a:t>Субвенції з МБ 449,7 тис.грн.</a:t>
            </a:r>
          </a:p>
          <a:p>
            <a:pPr algn="ctr"/>
            <a:r>
              <a:rPr lang="ru-RU" b="1" dirty="0">
                <a:solidFill>
                  <a:srgbClr val="002060"/>
                </a:solidFill>
                <a:latin typeface="Times New Roman"/>
                <a:ea typeface="Times New Roman"/>
              </a:rPr>
              <a:t>Психоневрологічного інтернату</a:t>
            </a:r>
            <a:endParaRPr lang="ru-RU" b="1" dirty="0">
              <a:solidFill>
                <a:srgbClr val="002060"/>
              </a:solidFill>
            </a:endParaRPr>
          </a:p>
        </p:txBody>
      </p:sp>
      <p:pic>
        <p:nvPicPr>
          <p:cNvPr id="4102" name="Picture 6" descr="Держава забере в мешканців Івано-Франківської громади понад 64 мільйони  реверсної дотації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41237"/>
            <a:ext cx="3384376" cy="225625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5652120" y="3039899"/>
            <a:ext cx="25853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/>
                <a:ea typeface="Calibri"/>
              </a:rPr>
              <a:t>РЕВЕРСНА ДОТАЦІЯ</a:t>
            </a:r>
          </a:p>
          <a:p>
            <a:r>
              <a:rPr lang="ru-RU" b="1" dirty="0">
                <a:latin typeface="Times New Roman"/>
                <a:ea typeface="Calibri"/>
              </a:rPr>
              <a:t> – 6 642,8  тис.грн</a:t>
            </a:r>
            <a:r>
              <a:rPr lang="ru-RU" b="1" u="sng" dirty="0">
                <a:latin typeface="Times New Roman"/>
                <a:ea typeface="Calibri"/>
              </a:rPr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777260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2420888"/>
            <a:ext cx="12858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0" y="59219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Первозванівська ТГ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"/>
            <a:ext cx="9144000" cy="6857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0" y="1700808"/>
            <a:ext cx="9143999" cy="288032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Inverted">
              <a:avLst/>
            </a:prstTxWarp>
            <a:spAutoFit/>
          </a:bodyPr>
          <a:lstStyle/>
          <a:p>
            <a:pPr algn="ctr"/>
            <a:r>
              <a:rPr lang="ru-RU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СЛАВА УКРАЇНІ!!!</a:t>
            </a:r>
          </a:p>
          <a:p>
            <a:pPr algn="ctr"/>
            <a:r>
              <a:rPr lang="ru-RU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ГЕРОЯМ СЛАВА!!!</a:t>
            </a:r>
          </a:p>
          <a:p>
            <a:pPr algn="ctr"/>
            <a:r>
              <a:rPr lang="ru-RU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РАЗОМ ДО ПЕРЕМОГИ</a:t>
            </a:r>
          </a:p>
        </p:txBody>
      </p:sp>
    </p:spTree>
    <p:extLst>
      <p:ext uri="{BB962C8B-B14F-4D97-AF65-F5344CB8AC3E}">
        <p14:creationId xmlns:p14="http://schemas.microsoft.com/office/powerpoint/2010/main" val="342766701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1" y="4077072"/>
            <a:ext cx="5364087" cy="50405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Inverted">
              <a:avLst/>
            </a:prstTxWarp>
            <a:spAutoFit/>
          </a:bodyPr>
          <a:lstStyle/>
          <a:p>
            <a:pPr algn="ctr"/>
            <a:r>
              <a:rPr lang="ru-RU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</p:txBody>
      </p:sp>
      <p:pic>
        <p:nvPicPr>
          <p:cNvPr id="20484" name="Picture 4" descr="Дякую за увагу. Красиві та щирі слова подяки за увагу в прозі та картинках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970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0329782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6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7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8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9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0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1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2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3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4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5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6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7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8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9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0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1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4284</TotalTime>
  <Words>3076</Words>
  <Application>Microsoft Office PowerPoint</Application>
  <PresentationFormat>Экран (4:3)</PresentationFormat>
  <Paragraphs>635</Paragraphs>
  <Slides>101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101</vt:i4>
      </vt:variant>
    </vt:vector>
  </HeadingPairs>
  <TitlesOfParts>
    <vt:vector size="109" baseType="lpstr">
      <vt:lpstr>Arial</vt:lpstr>
      <vt:lpstr>Calibri</vt:lpstr>
      <vt:lpstr>Century Schoolbook</vt:lpstr>
      <vt:lpstr>Symbol</vt:lpstr>
      <vt:lpstr>Times New Roman</vt:lpstr>
      <vt:lpstr>Wingdings</vt:lpstr>
      <vt:lpstr>Тема Office</vt:lpstr>
      <vt:lpstr>1_Тема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Praskovia</dc:creator>
  <cp:lastModifiedBy>USER</cp:lastModifiedBy>
  <cp:revision>224</cp:revision>
  <dcterms:created xsi:type="dcterms:W3CDTF">2026-01-13T12:47:14Z</dcterms:created>
  <dcterms:modified xsi:type="dcterms:W3CDTF">2026-04-29T13:56:36Z</dcterms:modified>
</cp:coreProperties>
</file>