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60" r:id="rId5"/>
    <p:sldId id="263" r:id="rId6"/>
    <p:sldId id="265" r:id="rId7"/>
    <p:sldId id="266" r:id="rId8"/>
    <p:sldId id="267" r:id="rId9"/>
    <p:sldId id="270" r:id="rId10"/>
    <p:sldId id="269" r:id="rId11"/>
    <p:sldId id="262" r:id="rId12"/>
    <p:sldId id="274" r:id="rId13"/>
    <p:sldId id="275" r:id="rId14"/>
    <p:sldId id="272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957" autoAdjust="0"/>
    <p:restoredTop sz="94681" autoAdjust="0"/>
  </p:normalViewPr>
  <p:slideViewPr>
    <p:cSldViewPr snapToGrid="0" showGuides="1">
      <p:cViewPr>
        <p:scale>
          <a:sx n="62" d="100"/>
          <a:sy n="62" d="100"/>
        </p:scale>
        <p:origin x="-2184" y="-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836CD-844C-42B1-80AE-1E810A40398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32E-C2B7-4DCC-8C09-BA10A0C68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2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8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6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7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333C0-8547-4368-9445-1DC11463097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C25A-4C95-4AC5-B6DE-4E238B2B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  БЕЗБАР,ЄРНІСТЬ\адмі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36143" y="1372402"/>
            <a:ext cx="9144000" cy="691101"/>
          </a:xfrm>
        </p:spPr>
        <p:txBody>
          <a:bodyPr/>
          <a:lstStyle/>
          <a:p>
            <a:r>
              <a:rPr lang="uk-UA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Титульний слайд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31762"/>
            <a:ext cx="5251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002060"/>
                </a:solidFill>
              </a:rPr>
              <a:t>Первозванівська</a:t>
            </a:r>
            <a:r>
              <a:rPr lang="uk-UA" sz="2800" b="1" dirty="0" smtClean="0">
                <a:solidFill>
                  <a:srgbClr val="002060"/>
                </a:solidFill>
              </a:rPr>
              <a:t> територіальна громада,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Кіровоградської області</a:t>
            </a:r>
          </a:p>
        </p:txBody>
      </p:sp>
      <p:grpSp>
        <p:nvGrpSpPr>
          <p:cNvPr id="7" name="Group 52"/>
          <p:cNvGrpSpPr>
            <a:grpSpLocks/>
          </p:cNvGrpSpPr>
          <p:nvPr/>
        </p:nvGrpSpPr>
        <p:grpSpPr>
          <a:xfrm>
            <a:off x="487950" y="314497"/>
            <a:ext cx="4212590" cy="837565"/>
            <a:chOff x="6216" y="6216"/>
            <a:chExt cx="4212590" cy="837565"/>
          </a:xfrm>
        </p:grpSpPr>
        <p:sp>
          <p:nvSpPr>
            <p:cNvPr id="8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9" name="Image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0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2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3" name="Image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4" name="Image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5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24437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"/>
            <a:ext cx="12192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ДЕТАЛІЗАЦІЯ СХЕМИ БЕЗБАР’ЄРНОГО МАРШРУТУ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939800" y="906418"/>
            <a:ext cx="10515600" cy="11430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Адміністративне приміщення </a:t>
            </a:r>
            <a:r>
              <a:rPr lang="uk-UA" i="1" dirty="0">
                <a:solidFill>
                  <a:srgbClr val="002060"/>
                </a:solidFill>
              </a:rPr>
              <a:t>с</a:t>
            </a:r>
            <a:r>
              <a:rPr lang="uk-UA" i="1" dirty="0" smtClean="0">
                <a:solidFill>
                  <a:srgbClr val="002060"/>
                </a:solidFill>
              </a:rPr>
              <a:t>ільської ради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191407"/>
            <a:ext cx="4936067" cy="392152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34" y="2191407"/>
            <a:ext cx="5634566" cy="39215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2"/>
          <p:cNvGrpSpPr>
            <a:grpSpLocks/>
          </p:cNvGrpSpPr>
          <p:nvPr/>
        </p:nvGrpSpPr>
        <p:grpSpPr>
          <a:xfrm>
            <a:off x="558800" y="282966"/>
            <a:ext cx="4212590" cy="837565"/>
            <a:chOff x="6216" y="6216"/>
            <a:chExt cx="4212590" cy="837565"/>
          </a:xfrm>
        </p:grpSpPr>
        <p:sp>
          <p:nvSpPr>
            <p:cNvPr id="10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2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3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4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5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6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7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13549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236126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>
                <a:solidFill>
                  <a:srgbClr val="002060"/>
                </a:solidFill>
              </a:rPr>
              <a:t/>
            </a:r>
            <a:br>
              <a:rPr lang="uk-UA" sz="3100" b="1" dirty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ОЧІКУВАНІ РЕЗУЛЬТАТИ </a:t>
            </a: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Забезпечення можливості самостійного пересування по населеному пункту та доступу до інфраструктури для </a:t>
            </a:r>
            <a:r>
              <a:rPr lang="uk-UA" sz="2800" i="1" dirty="0" err="1" smtClean="0">
                <a:solidFill>
                  <a:srgbClr val="002060"/>
                </a:solidFill>
              </a:rPr>
              <a:t>маломобільних</a:t>
            </a:r>
            <a:r>
              <a:rPr lang="uk-UA" sz="2800" i="1" dirty="0" smtClean="0">
                <a:solidFill>
                  <a:srgbClr val="002060"/>
                </a:solidFill>
              </a:rPr>
              <a:t> груп населення, створення сприятливих умов для соціальної інтеграції та рівних можливостей у користуванні загальними просторами. 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42" y="3515710"/>
            <a:ext cx="6273800" cy="30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2"/>
          <p:cNvGrpSpPr>
            <a:grpSpLocks/>
          </p:cNvGrpSpPr>
          <p:nvPr/>
        </p:nvGrpSpPr>
        <p:grpSpPr>
          <a:xfrm>
            <a:off x="444879" y="298732"/>
            <a:ext cx="4212590" cy="837565"/>
            <a:chOff x="6216" y="6216"/>
            <a:chExt cx="4212590" cy="837565"/>
          </a:xfrm>
        </p:grpSpPr>
        <p:sp>
          <p:nvSpPr>
            <p:cNvPr id="6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7" name="Image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8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9" name="Image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0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2" name="Image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3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20955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2361265"/>
          </a:xfrm>
        </p:spPr>
        <p:txBody>
          <a:bodyPr>
            <a:normAutofit/>
          </a:bodyPr>
          <a:lstStyle/>
          <a:p>
            <a:pPr algn="ctr"/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ОЧІКУВАНІ РЕЗУЛЬТАТИ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До                                                        Після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OneDrive\Рабочий стол\фото садок\тротуар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" y="2538248"/>
            <a:ext cx="5021727" cy="39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Після виконання 3 (1)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86" y="2538248"/>
            <a:ext cx="5334000" cy="39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52"/>
          <p:cNvGrpSpPr>
            <a:grpSpLocks/>
          </p:cNvGrpSpPr>
          <p:nvPr/>
        </p:nvGrpSpPr>
        <p:grpSpPr>
          <a:xfrm>
            <a:off x="508259" y="204139"/>
            <a:ext cx="4212590" cy="837565"/>
            <a:chOff x="6216" y="6216"/>
            <a:chExt cx="4212590" cy="837565"/>
          </a:xfrm>
        </p:grpSpPr>
        <p:sp>
          <p:nvSpPr>
            <p:cNvPr id="16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7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8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9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20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21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22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23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4209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2361265"/>
          </a:xfrm>
        </p:spPr>
        <p:txBody>
          <a:bodyPr>
            <a:normAutofit/>
          </a:bodyPr>
          <a:lstStyle/>
          <a:p>
            <a:pPr algn="ctr"/>
            <a:r>
              <a:rPr lang="uk-UA" sz="3100" b="1" dirty="0" smtClean="0">
                <a:solidFill>
                  <a:srgbClr val="002060"/>
                </a:solidFill>
              </a:rPr>
              <a:t>ОЧІКУВАНІ РЕЗУЛЬТАТИ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До                                                        Після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OneDrive\Рабочий стол\фото садок\Тротуар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9" y="2293499"/>
            <a:ext cx="5214939" cy="399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Після виконання 2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2293499"/>
            <a:ext cx="5246633" cy="399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52"/>
          <p:cNvGrpSpPr>
            <a:grpSpLocks/>
          </p:cNvGrpSpPr>
          <p:nvPr/>
        </p:nvGrpSpPr>
        <p:grpSpPr>
          <a:xfrm>
            <a:off x="523709" y="204139"/>
            <a:ext cx="4212590" cy="837565"/>
            <a:chOff x="6216" y="6216"/>
            <a:chExt cx="4212590" cy="837565"/>
          </a:xfrm>
        </p:grpSpPr>
        <p:sp>
          <p:nvSpPr>
            <p:cNvPr id="17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8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9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20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21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22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23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24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28101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236126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solidFill>
                  <a:srgbClr val="002060"/>
                </a:solidFill>
              </a:rPr>
              <a:t/>
            </a:r>
            <a:br>
              <a:rPr lang="uk-UA" sz="3100" b="1" dirty="0" smtClean="0">
                <a:solidFill>
                  <a:srgbClr val="002060"/>
                </a:solidFill>
              </a:rPr>
            </a:br>
            <a:r>
              <a:rPr lang="uk-UA" sz="3100" b="1" dirty="0">
                <a:solidFill>
                  <a:srgbClr val="002060"/>
                </a:solidFill>
              </a:rPr>
              <a:t/>
            </a:r>
            <a:br>
              <a:rPr lang="uk-UA" sz="3100" b="1" dirty="0">
                <a:solidFill>
                  <a:srgbClr val="002060"/>
                </a:solidFill>
              </a:rPr>
            </a:br>
            <a:r>
              <a:rPr lang="uk-UA" sz="3100" b="1" dirty="0" smtClean="0">
                <a:solidFill>
                  <a:srgbClr val="002060"/>
                </a:solidFill>
              </a:rPr>
              <a:t>ЗАХОДИ З ОБЛАШТУВАННЯ БЕЗБАР</a:t>
            </a:r>
            <a:r>
              <a:rPr lang="en-US" sz="3100" b="1" dirty="0" smtClean="0">
                <a:solidFill>
                  <a:srgbClr val="002060"/>
                </a:solidFill>
              </a:rPr>
              <a:t>’</a:t>
            </a:r>
            <a:r>
              <a:rPr lang="uk-UA" sz="3100" b="1" dirty="0" smtClean="0">
                <a:solidFill>
                  <a:srgbClr val="002060"/>
                </a:solidFill>
              </a:rPr>
              <a:t>ЄРНОГО МАРШРУТУ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. </a:t>
            </a:r>
            <a:endParaRPr lang="en-US" sz="2800" i="1" dirty="0">
              <a:solidFill>
                <a:srgbClr val="002060"/>
              </a:solidFill>
            </a:endParaRPr>
          </a:p>
        </p:txBody>
      </p:sp>
      <p:graphicFrame>
        <p:nvGraphicFramePr>
          <p:cNvPr id="6" name="Місце для вмісту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657201"/>
              </p:ext>
            </p:extLst>
          </p:nvPr>
        </p:nvGraphicFramePr>
        <p:xfrm>
          <a:off x="782884" y="2029784"/>
          <a:ext cx="10800954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1348">
                  <a:extLst>
                    <a:ext uri="{9D8B030D-6E8A-4147-A177-3AD203B41FA5}">
                      <a16:colId xmlns="" xmlns:a16="http://schemas.microsoft.com/office/drawing/2014/main" val="1592931510"/>
                    </a:ext>
                  </a:extLst>
                </a:gridCol>
                <a:gridCol w="2889288">
                  <a:extLst>
                    <a:ext uri="{9D8B030D-6E8A-4147-A177-3AD203B41FA5}">
                      <a16:colId xmlns="" xmlns:a16="http://schemas.microsoft.com/office/drawing/2014/main" val="3926930202"/>
                    </a:ext>
                  </a:extLst>
                </a:gridCol>
                <a:gridCol w="3600318">
                  <a:extLst>
                    <a:ext uri="{9D8B030D-6E8A-4147-A177-3AD203B41FA5}">
                      <a16:colId xmlns="" xmlns:a16="http://schemas.microsoft.com/office/drawing/2014/main" val="2701399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Заходи</a:t>
                      </a:r>
                      <a:r>
                        <a:rPr lang="en-US" dirty="0" smtClean="0"/>
                        <a:t>, </a:t>
                      </a:r>
                      <a:r>
                        <a:rPr lang="uk-UA" dirty="0" smtClean="0"/>
                        <a:t>перелік</a:t>
                      </a:r>
                      <a:r>
                        <a:rPr lang="uk-UA" baseline="0" dirty="0" smtClean="0"/>
                        <a:t> робіт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Терміни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Потреба у фінансуванні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085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Поточний ремонт</a:t>
                      </a:r>
                      <a:r>
                        <a:rPr lang="uk-UA" baseline="0" dirty="0" smtClean="0"/>
                        <a:t> по о</a:t>
                      </a:r>
                      <a:r>
                        <a:rPr lang="uk-UA" dirty="0" smtClean="0"/>
                        <a:t>блаштуванню доступного заїзду/з</a:t>
                      </a:r>
                      <a:r>
                        <a:rPr lang="en-US" dirty="0" smtClean="0"/>
                        <a:t>’</a:t>
                      </a:r>
                      <a:r>
                        <a:rPr lang="uk-UA" dirty="0" smtClean="0"/>
                        <a:t>їзду на пішохідну доріжку що веде до пандусу адміністративної будівлі та </a:t>
                      </a:r>
                      <a:r>
                        <a:rPr lang="uk-UA" dirty="0" err="1" smtClean="0"/>
                        <a:t>паркувальне</a:t>
                      </a:r>
                      <a:r>
                        <a:rPr lang="uk-UA" baseline="0" dirty="0" smtClean="0"/>
                        <a:t> місце для </a:t>
                      </a:r>
                      <a:r>
                        <a:rPr lang="uk-UA" baseline="0" dirty="0" err="1" smtClean="0"/>
                        <a:t>маломобільних</a:t>
                      </a:r>
                      <a:r>
                        <a:rPr lang="uk-UA" baseline="0" dirty="0" smtClean="0"/>
                        <a:t> груп населення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2025 Перша черга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40 </a:t>
                      </a:r>
                      <a:r>
                        <a:rPr lang="uk-UA" dirty="0" err="1" smtClean="0"/>
                        <a:t>тис.грн</a:t>
                      </a:r>
                      <a:r>
                        <a:rPr lang="uk-UA" dirty="0" smtClean="0"/>
                        <a:t>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840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Поточний ремонт по облаштуванню</a:t>
                      </a: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ішохідного шляху вздовж вулиці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 2025-2026 Друга</a:t>
                      </a:r>
                      <a:r>
                        <a:rPr lang="uk-UA" baseline="0" dirty="0" smtClean="0"/>
                        <a:t> черга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600 </a:t>
                      </a:r>
                      <a:r>
                        <a:rPr lang="uk-UA" dirty="0" err="1" smtClean="0"/>
                        <a:t>тис.грн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6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5371075"/>
                  </a:ext>
                </a:extLst>
              </a:tr>
            </a:tbl>
          </a:graphicData>
        </a:graphic>
      </p:graphicFrame>
      <p:grpSp>
        <p:nvGrpSpPr>
          <p:cNvPr id="15" name="Group 52"/>
          <p:cNvGrpSpPr>
            <a:grpSpLocks/>
          </p:cNvGrpSpPr>
          <p:nvPr/>
        </p:nvGrpSpPr>
        <p:grpSpPr>
          <a:xfrm>
            <a:off x="471901" y="251435"/>
            <a:ext cx="4212590" cy="837565"/>
            <a:chOff x="6216" y="6216"/>
            <a:chExt cx="4212590" cy="837565"/>
          </a:xfrm>
        </p:grpSpPr>
        <p:sp>
          <p:nvSpPr>
            <p:cNvPr id="16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7" name="Image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8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9" name="Image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20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21" name="Image 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22" name="Image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23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26033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1993201"/>
            <a:ext cx="8742678" cy="40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0"/>
            <a:ext cx="10515600" cy="320040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АКТУАЛЬНІСТЬ (АНАЛІЗ ПОТРЕБИ)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63599" y="4960098"/>
            <a:ext cx="10515600" cy="18979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1800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002060"/>
                </a:solidFill>
              </a:rPr>
              <a:t>На території </a:t>
            </a:r>
            <a:r>
              <a:rPr lang="uk-UA" sz="1800" dirty="0" err="1">
                <a:solidFill>
                  <a:srgbClr val="002060"/>
                </a:solidFill>
              </a:rPr>
              <a:t>Первозванівської</a:t>
            </a:r>
            <a:r>
              <a:rPr lang="uk-UA" sz="1800" dirty="0">
                <a:solidFill>
                  <a:srgbClr val="002060"/>
                </a:solidFill>
              </a:rPr>
              <a:t> територіальної громади станом на 01.01.2025 року кількість </a:t>
            </a:r>
            <a:r>
              <a:rPr lang="uk-UA" sz="1800" dirty="0" err="1">
                <a:solidFill>
                  <a:srgbClr val="002060"/>
                </a:solidFill>
              </a:rPr>
              <a:t>маломобільних</a:t>
            </a:r>
            <a:r>
              <a:rPr lang="uk-UA" sz="1800" dirty="0">
                <a:solidFill>
                  <a:srgbClr val="002060"/>
                </a:solidFill>
              </a:rPr>
              <a:t> груп населення складає – 328 осіб.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002060"/>
                </a:solidFill>
              </a:rPr>
              <a:t>Частка </a:t>
            </a:r>
            <a:r>
              <a:rPr lang="uk-UA" sz="1800" dirty="0" err="1">
                <a:solidFill>
                  <a:srgbClr val="002060"/>
                </a:solidFill>
              </a:rPr>
              <a:t>маломобільних</a:t>
            </a:r>
            <a:r>
              <a:rPr lang="uk-UA" sz="1800" dirty="0">
                <a:solidFill>
                  <a:srgbClr val="002060"/>
                </a:solidFill>
              </a:rPr>
              <a:t> груп населення у територіальній громаді становить – 3,7%</a:t>
            </a:r>
          </a:p>
          <a:p>
            <a:endParaRPr lang="uk-UA" sz="1800" dirty="0" smtClean="0"/>
          </a:p>
          <a:p>
            <a:endParaRPr lang="en-US" sz="1800" dirty="0"/>
          </a:p>
        </p:txBody>
      </p:sp>
      <p:grpSp>
        <p:nvGrpSpPr>
          <p:cNvPr id="5" name="Group 52"/>
          <p:cNvGrpSpPr>
            <a:grpSpLocks/>
          </p:cNvGrpSpPr>
          <p:nvPr/>
        </p:nvGrpSpPr>
        <p:grpSpPr>
          <a:xfrm>
            <a:off x="444879" y="267201"/>
            <a:ext cx="4212590" cy="837565"/>
            <a:chOff x="6216" y="6216"/>
            <a:chExt cx="4212590" cy="837565"/>
          </a:xfrm>
        </p:grpSpPr>
        <p:sp>
          <p:nvSpPr>
            <p:cNvPr id="6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7" name="Image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8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9" name="Image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0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2" name="Image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3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5400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4" y="1497724"/>
            <a:ext cx="5391825" cy="23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0" y="390525"/>
            <a:ext cx="5791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200" b="1" dirty="0" smtClean="0">
                <a:solidFill>
                  <a:srgbClr val="002060"/>
                </a:solidFill>
              </a:rPr>
              <a:t>СТВОРЕННЯ </a:t>
            </a:r>
            <a:br>
              <a:rPr lang="uk-UA" sz="2200" b="1" dirty="0" smtClean="0">
                <a:solidFill>
                  <a:srgbClr val="002060"/>
                </a:solidFill>
              </a:rPr>
            </a:br>
            <a:r>
              <a:rPr lang="uk-UA" sz="2200" b="1" dirty="0" smtClean="0">
                <a:solidFill>
                  <a:srgbClr val="002060"/>
                </a:solidFill>
              </a:rPr>
              <a:t>БЕЗБАР’ЄРНОГО МАРШРУТУ</a:t>
            </a:r>
            <a:br>
              <a:rPr lang="uk-UA" sz="2200" b="1" dirty="0" smtClean="0">
                <a:solidFill>
                  <a:srgbClr val="002060"/>
                </a:solidFill>
              </a:rPr>
            </a:br>
            <a:r>
              <a:rPr lang="uk-UA" sz="2200" b="1" dirty="0" smtClean="0">
                <a:solidFill>
                  <a:srgbClr val="002060"/>
                </a:solidFill>
              </a:rPr>
              <a:t>У ПЕРВОЗВАНІВСЬКІЙ ГРОМАДІ </a:t>
            </a:r>
            <a:br>
              <a:rPr lang="uk-UA" sz="2200" b="1" dirty="0" smtClean="0">
                <a:solidFill>
                  <a:srgbClr val="002060"/>
                </a:solidFill>
              </a:rPr>
            </a:br>
            <a:r>
              <a:rPr lang="uk-UA" sz="2200" b="1" dirty="0" smtClean="0">
                <a:solidFill>
                  <a:srgbClr val="002060"/>
                </a:solidFill>
              </a:rPr>
              <a:t>ЦЕ ЗАБЕЗПЕЧЕННЯ ДОСТУПНОСТІ, КОМФОРТУ ТА БЕЗПЕКИ ПЕРЕСУВАННЯ МАЛОМОБІЛЬНИХ ГРУП НАСЕЛЕННЯ, ЗОКРЕМА ЛЮДЕЙ З ІНВАЛІДНІСТЮ, ЛІТНІХ ЛЮДЕЙ, БАТЬКІВ З ДИТЯЧИМИ ВІЗКАМИ ТА ІНШИХ КАТЕГОРІЙ ГРОМАДЯН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54567" y="33321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i="1" dirty="0" smtClean="0"/>
              <a:t> </a:t>
            </a:r>
            <a:r>
              <a:rPr lang="uk-UA" sz="2000" b="1" i="1" dirty="0" smtClean="0">
                <a:solidFill>
                  <a:srgbClr val="002060"/>
                </a:solidFill>
              </a:rPr>
              <a:t>зупинка </a:t>
            </a:r>
            <a:r>
              <a:rPr lang="uk-UA" sz="2000" b="1" i="1" dirty="0">
                <a:solidFill>
                  <a:srgbClr val="002060"/>
                </a:solidFill>
              </a:rPr>
              <a:t>громадського </a:t>
            </a:r>
            <a:r>
              <a:rPr lang="uk-UA" sz="2000" b="1" i="1" dirty="0" smtClean="0">
                <a:solidFill>
                  <a:srgbClr val="002060"/>
                </a:solidFill>
              </a:rPr>
              <a:t>транспорту;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 smtClean="0">
                <a:solidFill>
                  <a:srgbClr val="002060"/>
                </a:solidFill>
              </a:rPr>
              <a:t> заклад торгівлі;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>
                <a:solidFill>
                  <a:srgbClr val="002060"/>
                </a:solidFill>
              </a:rPr>
              <a:t> </a:t>
            </a:r>
            <a:r>
              <a:rPr lang="uk-UA" sz="2000" b="1" i="1" dirty="0" smtClean="0">
                <a:solidFill>
                  <a:srgbClr val="002060"/>
                </a:solidFill>
              </a:rPr>
              <a:t>заклад </a:t>
            </a:r>
            <a:r>
              <a:rPr lang="uk-UA" sz="2000" b="1" i="1" dirty="0">
                <a:solidFill>
                  <a:srgbClr val="002060"/>
                </a:solidFill>
              </a:rPr>
              <a:t>охорони </a:t>
            </a:r>
            <a:r>
              <a:rPr lang="uk-UA" sz="2000" b="1" i="1" dirty="0" err="1">
                <a:solidFill>
                  <a:srgbClr val="002060"/>
                </a:solidFill>
              </a:rPr>
              <a:t>здоров</a:t>
            </a:r>
            <a:r>
              <a:rPr lang="ru-RU" sz="2000" b="1" i="1" dirty="0">
                <a:solidFill>
                  <a:srgbClr val="002060"/>
                </a:solidFill>
              </a:rPr>
              <a:t>’</a:t>
            </a:r>
            <a:r>
              <a:rPr lang="uk-UA" sz="2000" b="1" i="1" dirty="0" smtClean="0">
                <a:solidFill>
                  <a:srgbClr val="002060"/>
                </a:solidFill>
              </a:rPr>
              <a:t>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 smtClean="0">
                <a:solidFill>
                  <a:srgbClr val="002060"/>
                </a:solidFill>
              </a:rPr>
              <a:t> заклад </a:t>
            </a:r>
            <a:r>
              <a:rPr lang="uk-UA" sz="2000" b="1" i="1" dirty="0">
                <a:solidFill>
                  <a:srgbClr val="002060"/>
                </a:solidFill>
              </a:rPr>
              <a:t>центру культури та </a:t>
            </a:r>
            <a:r>
              <a:rPr lang="uk-UA" sz="2000" b="1" i="1" dirty="0" smtClean="0">
                <a:solidFill>
                  <a:srgbClr val="002060"/>
                </a:solidFill>
              </a:rPr>
              <a:t>дозвілля;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>
                <a:solidFill>
                  <a:srgbClr val="002060"/>
                </a:solidFill>
              </a:rPr>
              <a:t> з</a:t>
            </a:r>
            <a:r>
              <a:rPr lang="uk-UA" sz="2000" b="1" i="1" dirty="0" smtClean="0">
                <a:solidFill>
                  <a:srgbClr val="002060"/>
                </a:solidFill>
              </a:rPr>
              <a:t>аклад освіти;</a:t>
            </a:r>
            <a:endParaRPr lang="en-US" sz="2000" i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1" dirty="0" smtClean="0">
                <a:solidFill>
                  <a:srgbClr val="002060"/>
                </a:solidFill>
              </a:rPr>
              <a:t> адміністративне </a:t>
            </a:r>
            <a:r>
              <a:rPr lang="uk-UA" sz="2000" b="1" i="1" dirty="0">
                <a:solidFill>
                  <a:srgbClr val="002060"/>
                </a:solidFill>
              </a:rPr>
              <a:t>приміщення сільської </a:t>
            </a:r>
            <a:r>
              <a:rPr lang="uk-UA" sz="2000" b="1" i="1" dirty="0" smtClean="0">
                <a:solidFill>
                  <a:srgbClr val="002060"/>
                </a:solidFill>
              </a:rPr>
              <a:t>ради та старостинських округів</a:t>
            </a:r>
            <a:r>
              <a:rPr lang="uk-UA" sz="2400" b="1" i="1" dirty="0"/>
              <a:t/>
            </a:r>
            <a:br>
              <a:rPr lang="uk-UA" sz="2400" b="1" i="1" dirty="0"/>
            </a:br>
            <a:endParaRPr lang="en-US" sz="2400" i="1" dirty="0"/>
          </a:p>
        </p:txBody>
      </p:sp>
      <p:grpSp>
        <p:nvGrpSpPr>
          <p:cNvPr id="5" name="Group 52"/>
          <p:cNvGrpSpPr>
            <a:grpSpLocks/>
          </p:cNvGrpSpPr>
          <p:nvPr/>
        </p:nvGrpSpPr>
        <p:grpSpPr>
          <a:xfrm>
            <a:off x="572033" y="424856"/>
            <a:ext cx="4212590" cy="837565"/>
            <a:chOff x="6216" y="6216"/>
            <a:chExt cx="4212590" cy="837565"/>
          </a:xfrm>
        </p:grpSpPr>
        <p:sp>
          <p:nvSpPr>
            <p:cNvPr id="6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7" name="Image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8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9" name="Image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0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2" name="Image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3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36962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78" y="1"/>
            <a:ext cx="122581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0"/>
            <a:ext cx="10782300" cy="1986455"/>
          </a:xfrm>
        </p:spPr>
        <p:txBody>
          <a:bodyPr>
            <a:normAutofit/>
          </a:bodyPr>
          <a:lstStyle/>
          <a:p>
            <a:pPr algn="ctr"/>
            <a:r>
              <a:rPr lang="uk-UA" sz="2500" b="1" dirty="0" smtClean="0">
                <a:solidFill>
                  <a:srgbClr val="002060"/>
                </a:solidFill>
              </a:rPr>
              <a:t/>
            </a:r>
            <a:br>
              <a:rPr lang="uk-UA" sz="2500" b="1" dirty="0" smtClean="0">
                <a:solidFill>
                  <a:srgbClr val="002060"/>
                </a:solidFill>
              </a:rPr>
            </a:br>
            <a:r>
              <a:rPr lang="uk-UA" sz="2500" b="1" dirty="0">
                <a:solidFill>
                  <a:srgbClr val="002060"/>
                </a:solidFill>
              </a:rPr>
              <a:t/>
            </a:r>
            <a:br>
              <a:rPr lang="uk-UA" sz="2500" b="1" dirty="0">
                <a:solidFill>
                  <a:srgbClr val="002060"/>
                </a:solidFill>
              </a:rPr>
            </a:br>
            <a:r>
              <a:rPr lang="uk-UA" sz="2500" b="1" dirty="0" smtClean="0">
                <a:solidFill>
                  <a:srgbClr val="002060"/>
                </a:solidFill>
              </a:rPr>
              <a:t>СХЕМА БЕЗБАР’ЄРНОГО МАРШРУТУ</a:t>
            </a:r>
            <a:endParaRPr lang="en-US" sz="2500" b="1" dirty="0">
              <a:solidFill>
                <a:srgbClr val="002060"/>
              </a:solidFill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>
          <a:xfrm>
            <a:off x="382693" y="219905"/>
            <a:ext cx="4212590" cy="837565"/>
            <a:chOff x="6216" y="6216"/>
            <a:chExt cx="4212590" cy="837565"/>
          </a:xfrm>
        </p:grpSpPr>
        <p:sp>
          <p:nvSpPr>
            <p:cNvPr id="5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6" name="Image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7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8" name="Image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9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0" name="Image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1" name="Image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2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42802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02221"/>
          </a:xfrm>
        </p:spPr>
        <p:txBody>
          <a:bodyPr>
            <a:normAutofit/>
          </a:bodyPr>
          <a:lstStyle/>
          <a:p>
            <a:pPr algn="ctr"/>
            <a:r>
              <a:rPr lang="uk-UA" sz="2500" b="1" dirty="0" smtClean="0">
                <a:solidFill>
                  <a:srgbClr val="002060"/>
                </a:solidFill>
              </a:rPr>
              <a:t/>
            </a:r>
            <a:br>
              <a:rPr lang="uk-UA" sz="2500" b="1" dirty="0" smtClean="0">
                <a:solidFill>
                  <a:srgbClr val="002060"/>
                </a:solidFill>
              </a:rPr>
            </a:br>
            <a:r>
              <a:rPr lang="uk-UA" sz="2500" b="1" dirty="0">
                <a:solidFill>
                  <a:srgbClr val="002060"/>
                </a:solidFill>
              </a:rPr>
              <a:t/>
            </a:r>
            <a:br>
              <a:rPr lang="uk-UA" sz="2500" b="1" dirty="0">
                <a:solidFill>
                  <a:srgbClr val="002060"/>
                </a:solidFill>
              </a:rPr>
            </a:br>
            <a:r>
              <a:rPr lang="uk-UA" sz="2500" b="1" dirty="0" smtClean="0">
                <a:solidFill>
                  <a:srgbClr val="002060"/>
                </a:solidFill>
              </a:rPr>
              <a:t/>
            </a:r>
            <a:br>
              <a:rPr lang="uk-UA" sz="2500" b="1" dirty="0" smtClean="0">
                <a:solidFill>
                  <a:srgbClr val="002060"/>
                </a:solidFill>
              </a:rPr>
            </a:br>
            <a:r>
              <a:rPr lang="uk-UA" sz="2500" b="1" dirty="0">
                <a:solidFill>
                  <a:srgbClr val="002060"/>
                </a:solidFill>
              </a:rPr>
              <a:t/>
            </a:r>
            <a:br>
              <a:rPr lang="uk-UA" sz="2500" b="1" dirty="0">
                <a:solidFill>
                  <a:srgbClr val="002060"/>
                </a:solidFill>
              </a:rPr>
            </a:br>
            <a:r>
              <a:rPr lang="uk-UA" sz="2500" b="1" dirty="0" smtClean="0">
                <a:solidFill>
                  <a:srgbClr val="002060"/>
                </a:solidFill>
              </a:rPr>
              <a:t>ДЕТАЛІЗАЦІЯ СХЕМИ БЕЗБАР’ЄРНОГО МАРШРУТУ 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038600" y="1890640"/>
            <a:ext cx="5075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ДОРОЖНЬО-ВУЛИЧНА</a:t>
            </a:r>
            <a:r>
              <a:rPr lang="uk-UA" sz="2400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МЕРЕЖА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47391" y="2297300"/>
            <a:ext cx="5449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solidFill>
                  <a:srgbClr val="002060"/>
                </a:solidFill>
              </a:rPr>
              <a:t>Зупинка громадського транспорту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1  БЕЗБАР,ЄРНІСТЬ\Дорог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53" y="2758966"/>
            <a:ext cx="5455482" cy="38880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OneDrive\Рабочий стол\фото садок\зуп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4" y="2758965"/>
            <a:ext cx="5481926" cy="38880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2"/>
          <p:cNvGrpSpPr>
            <a:grpSpLocks/>
          </p:cNvGrpSpPr>
          <p:nvPr/>
        </p:nvGrpSpPr>
        <p:grpSpPr>
          <a:xfrm>
            <a:off x="572033" y="298732"/>
            <a:ext cx="4212590" cy="837565"/>
            <a:chOff x="6216" y="6216"/>
            <a:chExt cx="4212590" cy="837565"/>
          </a:xfrm>
        </p:grpSpPr>
        <p:sp>
          <p:nvSpPr>
            <p:cNvPr id="10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1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2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3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4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5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6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7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34644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979"/>
            <a:ext cx="12192000" cy="20208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ДЕТАЛІЗАЦІЯ СХЕМИ БЕЗБАР’ЄРНОГО МАРШРУТУ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i="1" dirty="0" smtClean="0">
                <a:solidFill>
                  <a:srgbClr val="002060"/>
                </a:solidFill>
              </a:rPr>
              <a:t>Заклад торгівлі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1  БЕЗБАР,ЄРНІСТЬ\магази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" y="2065867"/>
            <a:ext cx="5141504" cy="41994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  БЕЗБАР,ЄРНІСТЬ\магазин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2065868"/>
            <a:ext cx="5259699" cy="41994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52"/>
          <p:cNvGrpSpPr>
            <a:grpSpLocks/>
          </p:cNvGrpSpPr>
          <p:nvPr/>
        </p:nvGrpSpPr>
        <p:grpSpPr>
          <a:xfrm>
            <a:off x="518317" y="346028"/>
            <a:ext cx="4212590" cy="837565"/>
            <a:chOff x="6216" y="6216"/>
            <a:chExt cx="4212590" cy="837565"/>
          </a:xfrm>
        </p:grpSpPr>
        <p:sp>
          <p:nvSpPr>
            <p:cNvPr id="9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0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1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2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3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4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5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6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11753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" y="220716"/>
            <a:ext cx="12103100" cy="1891863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500" b="1" dirty="0" smtClean="0">
                <a:solidFill>
                  <a:srgbClr val="002060"/>
                </a:solidFill>
              </a:rPr>
              <a:t>ДЕТАЛІЗАЦІЯ СХЕМИ БЕЗБАР’ЄРНОГО МАРШРУТУ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838199" y="1072055"/>
            <a:ext cx="10701867" cy="16128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uk-UA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Заклад охорони </a:t>
            </a:r>
            <a:r>
              <a:rPr lang="uk-UA" i="1" dirty="0" err="1" smtClean="0">
                <a:solidFill>
                  <a:srgbClr val="002060"/>
                </a:solidFill>
              </a:rPr>
              <a:t>здоров</a:t>
            </a:r>
            <a:r>
              <a:rPr lang="en-US" i="1" dirty="0" smtClean="0">
                <a:solidFill>
                  <a:srgbClr val="002060"/>
                </a:solidFill>
              </a:rPr>
              <a:t>’</a:t>
            </a:r>
            <a:r>
              <a:rPr lang="uk-UA" i="1" dirty="0" smtClean="0">
                <a:solidFill>
                  <a:srgbClr val="002060"/>
                </a:solidFill>
              </a:rPr>
              <a:t>я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4" y="2554013"/>
            <a:ext cx="4994800" cy="367800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67" y="2554013"/>
            <a:ext cx="5283200" cy="36780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2"/>
          <p:cNvGrpSpPr>
            <a:grpSpLocks/>
          </p:cNvGrpSpPr>
          <p:nvPr/>
        </p:nvGrpSpPr>
        <p:grpSpPr>
          <a:xfrm>
            <a:off x="572033" y="361794"/>
            <a:ext cx="4212590" cy="837565"/>
            <a:chOff x="6216" y="6216"/>
            <a:chExt cx="4212590" cy="837565"/>
          </a:xfrm>
        </p:grpSpPr>
        <p:sp>
          <p:nvSpPr>
            <p:cNvPr id="9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0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1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2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3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4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5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6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21918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7559"/>
            <a:ext cx="12192000" cy="14039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ДЕТАЛІЗАЦІЯ СХЕМИ БЕЗБАР’ЄРНОГО МАРШРУТУ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821266" y="885580"/>
            <a:ext cx="10515600" cy="14319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Заклад центру культури та дозвілля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4" y="2317531"/>
            <a:ext cx="4999034" cy="379540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69" y="2317531"/>
            <a:ext cx="4967697" cy="3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2"/>
          <p:cNvGrpSpPr>
            <a:grpSpLocks/>
          </p:cNvGrpSpPr>
          <p:nvPr/>
        </p:nvGrpSpPr>
        <p:grpSpPr>
          <a:xfrm>
            <a:off x="572033" y="377559"/>
            <a:ext cx="4212590" cy="837565"/>
            <a:chOff x="6216" y="6216"/>
            <a:chExt cx="4212590" cy="837565"/>
          </a:xfrm>
        </p:grpSpPr>
        <p:sp>
          <p:nvSpPr>
            <p:cNvPr id="9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0" name="Image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1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2" name="Image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3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4" name="Image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5" name="Image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6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450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8736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/>
            </a:r>
            <a:br>
              <a:rPr lang="uk-UA" sz="2800" b="1" dirty="0" smtClean="0">
                <a:solidFill>
                  <a:srgbClr val="002060"/>
                </a:solidFill>
              </a:rPr>
            </a:br>
            <a:r>
              <a:rPr lang="uk-UA" sz="2800" b="1" dirty="0" smtClean="0">
                <a:solidFill>
                  <a:srgbClr val="002060"/>
                </a:solidFill>
              </a:rPr>
              <a:t>ДЕТАЛІЗАЦІЯ СХЕМИ БЕЗБАР’ЄРНОГО МАРШРУТУ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891646" y="1033418"/>
            <a:ext cx="10515600" cy="1124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Заклад освіти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acer\Desktop\Пандуси\Первозванівський ліцей\photo_2024-08-15_13-44-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" b="15037"/>
          <a:stretch/>
        </p:blipFill>
        <p:spPr bwMode="auto">
          <a:xfrm>
            <a:off x="444879" y="2158098"/>
            <a:ext cx="4522144" cy="38512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cer\Desktop\photo_2024-08-16_08-53-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1" y="4600575"/>
            <a:ext cx="3962400" cy="18097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9" name="Picture 2" descr="C:\Users\acer\Desktop\Пандуси\Первозванівський ліцей\photo_2024-08-15_13-43-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2"/>
          <a:stretch/>
        </p:blipFill>
        <p:spPr bwMode="auto">
          <a:xfrm>
            <a:off x="5424805" y="2158098"/>
            <a:ext cx="2762462" cy="22531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0" name="Picture 3" descr="C:\Users\acer\Desktop\Пандуси\Первозванівський ліцей\photo_2024-08-15_13-43-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82" y="2158098"/>
            <a:ext cx="2656417" cy="22484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grpSp>
        <p:nvGrpSpPr>
          <p:cNvPr id="11" name="Group 52"/>
          <p:cNvGrpSpPr>
            <a:grpSpLocks/>
          </p:cNvGrpSpPr>
          <p:nvPr/>
        </p:nvGrpSpPr>
        <p:grpSpPr>
          <a:xfrm>
            <a:off x="444879" y="267201"/>
            <a:ext cx="4212590" cy="837565"/>
            <a:chOff x="6216" y="6216"/>
            <a:chExt cx="4212590" cy="837565"/>
          </a:xfrm>
        </p:grpSpPr>
        <p:sp>
          <p:nvSpPr>
            <p:cNvPr id="12" name="Graphic 53"/>
            <p:cNvSpPr/>
            <p:nvPr/>
          </p:nvSpPr>
          <p:spPr>
            <a:xfrm>
              <a:off x="6216" y="6216"/>
              <a:ext cx="4212590" cy="837565"/>
            </a:xfrm>
            <a:custGeom>
              <a:avLst/>
              <a:gdLst/>
              <a:ahLst/>
              <a:cxnLst/>
              <a:rect l="l" t="t" r="r" b="b"/>
              <a:pathLst>
                <a:path w="4212590" h="837565">
                  <a:moveTo>
                    <a:pt x="4137152" y="837184"/>
                  </a:moveTo>
                  <a:lnTo>
                    <a:pt x="75361" y="837184"/>
                  </a:lnTo>
                  <a:lnTo>
                    <a:pt x="46098" y="831236"/>
                  </a:lnTo>
                  <a:lnTo>
                    <a:pt x="22136" y="815041"/>
                  </a:lnTo>
                  <a:lnTo>
                    <a:pt x="5945" y="791074"/>
                  </a:lnTo>
                  <a:lnTo>
                    <a:pt x="0" y="761809"/>
                  </a:lnTo>
                  <a:lnTo>
                    <a:pt x="0" y="75374"/>
                  </a:lnTo>
                  <a:lnTo>
                    <a:pt x="5945" y="46103"/>
                  </a:lnTo>
                  <a:lnTo>
                    <a:pt x="22136" y="22137"/>
                  </a:lnTo>
                  <a:lnTo>
                    <a:pt x="46098" y="5946"/>
                  </a:lnTo>
                  <a:lnTo>
                    <a:pt x="75361" y="0"/>
                  </a:lnTo>
                  <a:lnTo>
                    <a:pt x="4137152" y="0"/>
                  </a:lnTo>
                  <a:lnTo>
                    <a:pt x="4166417" y="5946"/>
                  </a:lnTo>
                  <a:lnTo>
                    <a:pt x="4190384" y="22137"/>
                  </a:lnTo>
                  <a:lnTo>
                    <a:pt x="4206578" y="46103"/>
                  </a:lnTo>
                  <a:lnTo>
                    <a:pt x="4212526" y="75374"/>
                  </a:lnTo>
                  <a:lnTo>
                    <a:pt x="4212526" y="761809"/>
                  </a:lnTo>
                  <a:lnTo>
                    <a:pt x="4206578" y="791074"/>
                  </a:lnTo>
                  <a:lnTo>
                    <a:pt x="4190384" y="815041"/>
                  </a:lnTo>
                  <a:lnTo>
                    <a:pt x="4166417" y="831236"/>
                  </a:lnTo>
                  <a:lnTo>
                    <a:pt x="4137152" y="837184"/>
                  </a:lnTo>
                  <a:close/>
                </a:path>
              </a:pathLst>
            </a:custGeom>
            <a:ln w="12433">
              <a:solidFill>
                <a:srgbClr val="231F2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3" name="Image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742" y="467837"/>
              <a:ext cx="121316" cy="254282"/>
            </a:xfrm>
            <a:prstGeom prst="rect">
              <a:avLst/>
            </a:prstGeom>
          </p:spPr>
        </p:pic>
        <p:sp>
          <p:nvSpPr>
            <p:cNvPr id="14" name="Graphic 55"/>
            <p:cNvSpPr/>
            <p:nvPr/>
          </p:nvSpPr>
          <p:spPr>
            <a:xfrm>
              <a:off x="406716" y="6780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511" y="0"/>
                  </a:moveTo>
                  <a:lnTo>
                    <a:pt x="520" y="1181"/>
                  </a:lnTo>
                  <a:lnTo>
                    <a:pt x="0" y="1752"/>
                  </a:lnTo>
                  <a:lnTo>
                    <a:pt x="1015" y="596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5" name="Image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3352" y="172346"/>
              <a:ext cx="280762" cy="329603"/>
            </a:xfrm>
            <a:prstGeom prst="rect">
              <a:avLst/>
            </a:prstGeom>
          </p:spPr>
        </p:pic>
        <p:sp>
          <p:nvSpPr>
            <p:cNvPr id="16" name="Graphic 57"/>
            <p:cNvSpPr/>
            <p:nvPr/>
          </p:nvSpPr>
          <p:spPr>
            <a:xfrm>
              <a:off x="370238" y="180181"/>
              <a:ext cx="62865" cy="535940"/>
            </a:xfrm>
            <a:custGeom>
              <a:avLst/>
              <a:gdLst/>
              <a:ahLst/>
              <a:cxnLst/>
              <a:rect l="l" t="t" r="r" b="b"/>
              <a:pathLst>
                <a:path w="62865" h="535940">
                  <a:moveTo>
                    <a:pt x="50138" y="12371"/>
                  </a:moveTo>
                  <a:lnTo>
                    <a:pt x="47511" y="14889"/>
                  </a:lnTo>
                  <a:lnTo>
                    <a:pt x="21701" y="40674"/>
                  </a:lnTo>
                  <a:lnTo>
                    <a:pt x="20139" y="42138"/>
                  </a:lnTo>
                  <a:lnTo>
                    <a:pt x="9060" y="88311"/>
                  </a:lnTo>
                  <a:lnTo>
                    <a:pt x="9101" y="91612"/>
                  </a:lnTo>
                  <a:lnTo>
                    <a:pt x="10496" y="138044"/>
                  </a:lnTo>
                  <a:lnTo>
                    <a:pt x="13414" y="187232"/>
                  </a:lnTo>
                  <a:lnTo>
                    <a:pt x="15059" y="211810"/>
                  </a:lnTo>
                  <a:lnTo>
                    <a:pt x="16852" y="239581"/>
                  </a:lnTo>
                  <a:lnTo>
                    <a:pt x="19838" y="295165"/>
                  </a:lnTo>
                  <a:lnTo>
                    <a:pt x="21118" y="344201"/>
                  </a:lnTo>
                  <a:lnTo>
                    <a:pt x="21104" y="356095"/>
                  </a:lnTo>
                  <a:lnTo>
                    <a:pt x="20990" y="368707"/>
                  </a:lnTo>
                  <a:lnTo>
                    <a:pt x="20952" y="372927"/>
                  </a:lnTo>
                  <a:lnTo>
                    <a:pt x="19763" y="397879"/>
                  </a:lnTo>
                  <a:lnTo>
                    <a:pt x="17282" y="422706"/>
                  </a:lnTo>
                  <a:lnTo>
                    <a:pt x="15082" y="440504"/>
                  </a:lnTo>
                  <a:lnTo>
                    <a:pt x="13067" y="458322"/>
                  </a:lnTo>
                  <a:lnTo>
                    <a:pt x="8291" y="500569"/>
                  </a:lnTo>
                  <a:lnTo>
                    <a:pt x="0" y="535406"/>
                  </a:lnTo>
                  <a:lnTo>
                    <a:pt x="2931" y="533196"/>
                  </a:lnTo>
                  <a:lnTo>
                    <a:pt x="9179" y="527075"/>
                  </a:lnTo>
                  <a:lnTo>
                    <a:pt x="18475" y="517791"/>
                  </a:lnTo>
                  <a:lnTo>
                    <a:pt x="23467" y="512998"/>
                  </a:lnTo>
                  <a:lnTo>
                    <a:pt x="46246" y="472341"/>
                  </a:lnTo>
                  <a:lnTo>
                    <a:pt x="52156" y="420689"/>
                  </a:lnTo>
                  <a:lnTo>
                    <a:pt x="53731" y="406361"/>
                  </a:lnTo>
                  <a:lnTo>
                    <a:pt x="59268" y="356095"/>
                  </a:lnTo>
                  <a:lnTo>
                    <a:pt x="60538" y="308483"/>
                  </a:lnTo>
                  <a:lnTo>
                    <a:pt x="59331" y="257072"/>
                  </a:lnTo>
                  <a:lnTo>
                    <a:pt x="56599" y="205725"/>
                  </a:lnTo>
                  <a:lnTo>
                    <a:pt x="53246" y="154404"/>
                  </a:lnTo>
                  <a:lnTo>
                    <a:pt x="50175" y="103073"/>
                  </a:lnTo>
                  <a:lnTo>
                    <a:pt x="49625" y="91612"/>
                  </a:lnTo>
                  <a:lnTo>
                    <a:pt x="49182" y="80146"/>
                  </a:lnTo>
                  <a:lnTo>
                    <a:pt x="48880" y="68676"/>
                  </a:lnTo>
                  <a:lnTo>
                    <a:pt x="48785" y="40674"/>
                  </a:lnTo>
                  <a:lnTo>
                    <a:pt x="21486" y="40674"/>
                  </a:lnTo>
                  <a:lnTo>
                    <a:pt x="28290" y="34784"/>
                  </a:lnTo>
                  <a:lnTo>
                    <a:pt x="33277" y="29879"/>
                  </a:lnTo>
                  <a:lnTo>
                    <a:pt x="43024" y="19900"/>
                  </a:lnTo>
                  <a:lnTo>
                    <a:pt x="47816" y="14889"/>
                  </a:lnTo>
                  <a:lnTo>
                    <a:pt x="50138" y="12371"/>
                  </a:lnTo>
                  <a:close/>
                </a:path>
                <a:path w="62865" h="535940">
                  <a:moveTo>
                    <a:pt x="62532" y="0"/>
                  </a:moveTo>
                  <a:lnTo>
                    <a:pt x="56537" y="5029"/>
                  </a:lnTo>
                  <a:lnTo>
                    <a:pt x="51140" y="10782"/>
                  </a:lnTo>
                  <a:lnTo>
                    <a:pt x="45603" y="16294"/>
                  </a:lnTo>
                  <a:lnTo>
                    <a:pt x="32652" y="29002"/>
                  </a:lnTo>
                  <a:lnTo>
                    <a:pt x="26272" y="35473"/>
                  </a:lnTo>
                  <a:lnTo>
                    <a:pt x="21486" y="40674"/>
                  </a:lnTo>
                  <a:lnTo>
                    <a:pt x="21701" y="40674"/>
                  </a:lnTo>
                  <a:lnTo>
                    <a:pt x="51279" y="11135"/>
                  </a:lnTo>
                  <a:lnTo>
                    <a:pt x="51562" y="10782"/>
                  </a:lnTo>
                  <a:lnTo>
                    <a:pt x="57320" y="4800"/>
                  </a:lnTo>
                  <a:lnTo>
                    <a:pt x="62532" y="0"/>
                  </a:lnTo>
                  <a:close/>
                </a:path>
                <a:path w="62865" h="535940">
                  <a:moveTo>
                    <a:pt x="59207" y="3053"/>
                  </a:moveTo>
                  <a:lnTo>
                    <a:pt x="57452" y="5029"/>
                  </a:lnTo>
                  <a:lnTo>
                    <a:pt x="51279" y="11135"/>
                  </a:lnTo>
                  <a:lnTo>
                    <a:pt x="47816" y="14889"/>
                  </a:lnTo>
                  <a:lnTo>
                    <a:pt x="43024" y="19900"/>
                  </a:lnTo>
                  <a:lnTo>
                    <a:pt x="33277" y="29879"/>
                  </a:lnTo>
                  <a:lnTo>
                    <a:pt x="28290" y="34784"/>
                  </a:lnTo>
                  <a:lnTo>
                    <a:pt x="21486" y="40674"/>
                  </a:lnTo>
                  <a:lnTo>
                    <a:pt x="48785" y="40674"/>
                  </a:lnTo>
                  <a:lnTo>
                    <a:pt x="49332" y="29879"/>
                  </a:lnTo>
                  <a:lnTo>
                    <a:pt x="49377" y="29002"/>
                  </a:lnTo>
                  <a:lnTo>
                    <a:pt x="52417" y="15116"/>
                  </a:lnTo>
                  <a:lnTo>
                    <a:pt x="59207" y="3053"/>
                  </a:lnTo>
                  <a:close/>
                </a:path>
              </a:pathLst>
            </a:custGeom>
            <a:solidFill>
              <a:srgbClr val="FED20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  <p:pic>
          <p:nvPicPr>
            <p:cNvPr id="17" name="Image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0241" y="183280"/>
              <a:ext cx="60529" cy="532296"/>
            </a:xfrm>
            <a:prstGeom prst="rect">
              <a:avLst/>
            </a:prstGeom>
          </p:spPr>
        </p:pic>
        <p:pic>
          <p:nvPicPr>
            <p:cNvPr id="18" name="Image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260" y="427946"/>
              <a:ext cx="305668" cy="109951"/>
            </a:xfrm>
            <a:prstGeom prst="rect">
              <a:avLst/>
            </a:prstGeom>
          </p:spPr>
        </p:pic>
        <p:sp>
          <p:nvSpPr>
            <p:cNvPr id="19" name="Graphic 60"/>
            <p:cNvSpPr/>
            <p:nvPr/>
          </p:nvSpPr>
          <p:spPr>
            <a:xfrm>
              <a:off x="801268" y="307410"/>
              <a:ext cx="3087370" cy="278765"/>
            </a:xfrm>
            <a:custGeom>
              <a:avLst/>
              <a:gdLst/>
              <a:ahLst/>
              <a:cxnLst/>
              <a:rect l="l" t="t" r="r" b="b"/>
              <a:pathLst>
                <a:path w="3087370" h="278765">
                  <a:moveTo>
                    <a:pt x="196405" y="91211"/>
                  </a:moveTo>
                  <a:lnTo>
                    <a:pt x="185039" y="47840"/>
                  </a:lnTo>
                  <a:lnTo>
                    <a:pt x="152133" y="17970"/>
                  </a:lnTo>
                  <a:lnTo>
                    <a:pt x="146850" y="15773"/>
                  </a:lnTo>
                  <a:lnTo>
                    <a:pt x="146850" y="83591"/>
                  </a:lnTo>
                  <a:lnTo>
                    <a:pt x="146850" y="99796"/>
                  </a:lnTo>
                  <a:lnTo>
                    <a:pt x="121386" y="130911"/>
                  </a:lnTo>
                  <a:lnTo>
                    <a:pt x="100164" y="133972"/>
                  </a:lnTo>
                  <a:lnTo>
                    <a:pt x="49187" y="133972"/>
                  </a:lnTo>
                  <a:lnTo>
                    <a:pt x="49187" y="45961"/>
                  </a:lnTo>
                  <a:lnTo>
                    <a:pt x="100164" y="45961"/>
                  </a:lnTo>
                  <a:lnTo>
                    <a:pt x="138798" y="62306"/>
                  </a:lnTo>
                  <a:lnTo>
                    <a:pt x="146850" y="83591"/>
                  </a:lnTo>
                  <a:lnTo>
                    <a:pt x="146850" y="15773"/>
                  </a:lnTo>
                  <a:lnTo>
                    <a:pt x="140804" y="13246"/>
                  </a:lnTo>
                  <a:lnTo>
                    <a:pt x="128371" y="9855"/>
                  </a:lnTo>
                  <a:lnTo>
                    <a:pt x="114820" y="7835"/>
                  </a:lnTo>
                  <a:lnTo>
                    <a:pt x="100164" y="7150"/>
                  </a:lnTo>
                  <a:lnTo>
                    <a:pt x="0" y="7150"/>
                  </a:lnTo>
                  <a:lnTo>
                    <a:pt x="0" y="267576"/>
                  </a:lnTo>
                  <a:lnTo>
                    <a:pt x="49187" y="267576"/>
                  </a:lnTo>
                  <a:lnTo>
                    <a:pt x="49187" y="172605"/>
                  </a:lnTo>
                  <a:lnTo>
                    <a:pt x="100164" y="172605"/>
                  </a:lnTo>
                  <a:lnTo>
                    <a:pt x="140804" y="167068"/>
                  </a:lnTo>
                  <a:lnTo>
                    <a:pt x="178727" y="143281"/>
                  </a:lnTo>
                  <a:lnTo>
                    <a:pt x="185407" y="133972"/>
                  </a:lnTo>
                  <a:lnTo>
                    <a:pt x="190017" y="125120"/>
                  </a:lnTo>
                  <a:lnTo>
                    <a:pt x="193573" y="114693"/>
                  </a:lnTo>
                  <a:lnTo>
                    <a:pt x="195694" y="103390"/>
                  </a:lnTo>
                  <a:lnTo>
                    <a:pt x="196405" y="91211"/>
                  </a:lnTo>
                  <a:close/>
                </a:path>
                <a:path w="3087370" h="278765">
                  <a:moveTo>
                    <a:pt x="427901" y="7150"/>
                  </a:moveTo>
                  <a:lnTo>
                    <a:pt x="374421" y="7150"/>
                  </a:lnTo>
                  <a:lnTo>
                    <a:pt x="323380" y="138811"/>
                  </a:lnTo>
                  <a:lnTo>
                    <a:pt x="263169" y="7150"/>
                  </a:lnTo>
                  <a:lnTo>
                    <a:pt x="209867" y="7150"/>
                  </a:lnTo>
                  <a:lnTo>
                    <a:pt x="301434" y="194868"/>
                  </a:lnTo>
                  <a:lnTo>
                    <a:pt x="294703" y="211950"/>
                  </a:lnTo>
                  <a:lnTo>
                    <a:pt x="270611" y="232702"/>
                  </a:lnTo>
                  <a:lnTo>
                    <a:pt x="253352" y="232410"/>
                  </a:lnTo>
                  <a:lnTo>
                    <a:pt x="251002" y="232168"/>
                  </a:lnTo>
                  <a:lnTo>
                    <a:pt x="249567" y="231800"/>
                  </a:lnTo>
                  <a:lnTo>
                    <a:pt x="249567" y="270446"/>
                  </a:lnTo>
                  <a:lnTo>
                    <a:pt x="265430" y="271335"/>
                  </a:lnTo>
                  <a:lnTo>
                    <a:pt x="275767" y="271068"/>
                  </a:lnTo>
                  <a:lnTo>
                    <a:pt x="282778" y="270268"/>
                  </a:lnTo>
                  <a:lnTo>
                    <a:pt x="319532" y="250380"/>
                  </a:lnTo>
                  <a:lnTo>
                    <a:pt x="335127" y="225539"/>
                  </a:lnTo>
                  <a:lnTo>
                    <a:pt x="427901" y="7150"/>
                  </a:lnTo>
                  <a:close/>
                </a:path>
                <a:path w="3087370" h="278765">
                  <a:moveTo>
                    <a:pt x="660781" y="267589"/>
                  </a:moveTo>
                  <a:lnTo>
                    <a:pt x="581545" y="136296"/>
                  </a:lnTo>
                  <a:lnTo>
                    <a:pt x="658812" y="7150"/>
                  </a:lnTo>
                  <a:lnTo>
                    <a:pt x="602297" y="7150"/>
                  </a:lnTo>
                  <a:lnTo>
                    <a:pt x="550062" y="99987"/>
                  </a:lnTo>
                  <a:lnTo>
                    <a:pt x="498017" y="7150"/>
                  </a:lnTo>
                  <a:lnTo>
                    <a:pt x="441312" y="7150"/>
                  </a:lnTo>
                  <a:lnTo>
                    <a:pt x="518579" y="136296"/>
                  </a:lnTo>
                  <a:lnTo>
                    <a:pt x="439343" y="267589"/>
                  </a:lnTo>
                  <a:lnTo>
                    <a:pt x="496582" y="267589"/>
                  </a:lnTo>
                  <a:lnTo>
                    <a:pt x="550062" y="172961"/>
                  </a:lnTo>
                  <a:lnTo>
                    <a:pt x="603732" y="267589"/>
                  </a:lnTo>
                  <a:lnTo>
                    <a:pt x="660781" y="267589"/>
                  </a:lnTo>
                  <a:close/>
                </a:path>
                <a:path w="3087370" h="278765">
                  <a:moveTo>
                    <a:pt x="951166" y="187185"/>
                  </a:moveTo>
                  <a:lnTo>
                    <a:pt x="939812" y="145148"/>
                  </a:lnTo>
                  <a:lnTo>
                    <a:pt x="906449" y="116624"/>
                  </a:lnTo>
                  <a:lnTo>
                    <a:pt x="902144" y="114960"/>
                  </a:lnTo>
                  <a:lnTo>
                    <a:pt x="902144" y="179082"/>
                  </a:lnTo>
                  <a:lnTo>
                    <a:pt x="902144" y="194691"/>
                  </a:lnTo>
                  <a:lnTo>
                    <a:pt x="875588" y="227406"/>
                  </a:lnTo>
                  <a:lnTo>
                    <a:pt x="854570" y="230835"/>
                  </a:lnTo>
                  <a:lnTo>
                    <a:pt x="807707" y="230835"/>
                  </a:lnTo>
                  <a:lnTo>
                    <a:pt x="807707" y="145148"/>
                  </a:lnTo>
                  <a:lnTo>
                    <a:pt x="854570" y="145148"/>
                  </a:lnTo>
                  <a:lnTo>
                    <a:pt x="893508" y="159397"/>
                  </a:lnTo>
                  <a:lnTo>
                    <a:pt x="902144" y="179082"/>
                  </a:lnTo>
                  <a:lnTo>
                    <a:pt x="902144" y="114960"/>
                  </a:lnTo>
                  <a:lnTo>
                    <a:pt x="895083" y="112204"/>
                  </a:lnTo>
                  <a:lnTo>
                    <a:pt x="882650" y="109042"/>
                  </a:lnTo>
                  <a:lnTo>
                    <a:pt x="869137" y="107149"/>
                  </a:lnTo>
                  <a:lnTo>
                    <a:pt x="854570" y="106514"/>
                  </a:lnTo>
                  <a:lnTo>
                    <a:pt x="807707" y="106514"/>
                  </a:lnTo>
                  <a:lnTo>
                    <a:pt x="807707" y="47840"/>
                  </a:lnTo>
                  <a:lnTo>
                    <a:pt x="926477" y="47840"/>
                  </a:lnTo>
                  <a:lnTo>
                    <a:pt x="926477" y="9029"/>
                  </a:lnTo>
                  <a:lnTo>
                    <a:pt x="758342" y="9029"/>
                  </a:lnTo>
                  <a:lnTo>
                    <a:pt x="758342" y="269468"/>
                  </a:lnTo>
                  <a:lnTo>
                    <a:pt x="854570" y="269468"/>
                  </a:lnTo>
                  <a:lnTo>
                    <a:pt x="895172" y="263474"/>
                  </a:lnTo>
                  <a:lnTo>
                    <a:pt x="931468" y="240728"/>
                  </a:lnTo>
                  <a:lnTo>
                    <a:pt x="944499" y="220687"/>
                  </a:lnTo>
                  <a:lnTo>
                    <a:pt x="944626" y="220459"/>
                  </a:lnTo>
                  <a:lnTo>
                    <a:pt x="947483" y="212737"/>
                  </a:lnTo>
                  <a:lnTo>
                    <a:pt x="949528" y="204622"/>
                  </a:lnTo>
                  <a:lnTo>
                    <a:pt x="950747" y="196100"/>
                  </a:lnTo>
                  <a:lnTo>
                    <a:pt x="951166" y="187185"/>
                  </a:lnTo>
                  <a:close/>
                </a:path>
                <a:path w="3087370" h="278765">
                  <a:moveTo>
                    <a:pt x="1171689" y="230822"/>
                  </a:moveTo>
                  <a:lnTo>
                    <a:pt x="1048270" y="230822"/>
                  </a:lnTo>
                  <a:lnTo>
                    <a:pt x="1048270" y="154622"/>
                  </a:lnTo>
                  <a:lnTo>
                    <a:pt x="1153629" y="154622"/>
                  </a:lnTo>
                  <a:lnTo>
                    <a:pt x="1153629" y="116522"/>
                  </a:lnTo>
                  <a:lnTo>
                    <a:pt x="1048270" y="116522"/>
                  </a:lnTo>
                  <a:lnTo>
                    <a:pt x="1048270" y="47942"/>
                  </a:lnTo>
                  <a:lnTo>
                    <a:pt x="1171155" y="47942"/>
                  </a:lnTo>
                  <a:lnTo>
                    <a:pt x="1171155" y="8572"/>
                  </a:lnTo>
                  <a:lnTo>
                    <a:pt x="999083" y="8572"/>
                  </a:lnTo>
                  <a:lnTo>
                    <a:pt x="999083" y="47942"/>
                  </a:lnTo>
                  <a:lnTo>
                    <a:pt x="999083" y="116522"/>
                  </a:lnTo>
                  <a:lnTo>
                    <a:pt x="999083" y="154622"/>
                  </a:lnTo>
                  <a:lnTo>
                    <a:pt x="999083" y="230822"/>
                  </a:lnTo>
                  <a:lnTo>
                    <a:pt x="999083" y="268922"/>
                  </a:lnTo>
                  <a:lnTo>
                    <a:pt x="1171689" y="268922"/>
                  </a:lnTo>
                  <a:lnTo>
                    <a:pt x="1171689" y="230822"/>
                  </a:lnTo>
                  <a:close/>
                </a:path>
                <a:path w="3087370" h="278765">
                  <a:moveTo>
                    <a:pt x="1406690" y="196672"/>
                  </a:moveTo>
                  <a:lnTo>
                    <a:pt x="1393164" y="156171"/>
                  </a:lnTo>
                  <a:lnTo>
                    <a:pt x="1361732" y="135699"/>
                  </a:lnTo>
                  <a:lnTo>
                    <a:pt x="1368158" y="132854"/>
                  </a:lnTo>
                  <a:lnTo>
                    <a:pt x="1396492" y="104724"/>
                  </a:lnTo>
                  <a:lnTo>
                    <a:pt x="1402575" y="79514"/>
                  </a:lnTo>
                  <a:lnTo>
                    <a:pt x="1402156" y="70662"/>
                  </a:lnTo>
                  <a:lnTo>
                    <a:pt x="1387703" y="34836"/>
                  </a:lnTo>
                  <a:lnTo>
                    <a:pt x="1354988" y="13030"/>
                  </a:lnTo>
                  <a:lnTo>
                    <a:pt x="1307236" y="5638"/>
                  </a:lnTo>
                  <a:lnTo>
                    <a:pt x="1298054" y="5943"/>
                  </a:lnTo>
                  <a:lnTo>
                    <a:pt x="1256169" y="16789"/>
                  </a:lnTo>
                  <a:lnTo>
                    <a:pt x="1226273" y="41783"/>
                  </a:lnTo>
                  <a:lnTo>
                    <a:pt x="1214945" y="78968"/>
                  </a:lnTo>
                  <a:lnTo>
                    <a:pt x="1264132" y="78968"/>
                  </a:lnTo>
                  <a:lnTo>
                    <a:pt x="1264132" y="71818"/>
                  </a:lnTo>
                  <a:lnTo>
                    <a:pt x="1266037" y="65646"/>
                  </a:lnTo>
                  <a:lnTo>
                    <a:pt x="1273670" y="55270"/>
                  </a:lnTo>
                  <a:lnTo>
                    <a:pt x="1278864" y="51282"/>
                  </a:lnTo>
                  <a:lnTo>
                    <a:pt x="1291971" y="45669"/>
                  </a:lnTo>
                  <a:lnTo>
                    <a:pt x="1299248" y="44272"/>
                  </a:lnTo>
                  <a:lnTo>
                    <a:pt x="1307236" y="44272"/>
                  </a:lnTo>
                  <a:lnTo>
                    <a:pt x="1345184" y="56680"/>
                  </a:lnTo>
                  <a:lnTo>
                    <a:pt x="1353388" y="73609"/>
                  </a:lnTo>
                  <a:lnTo>
                    <a:pt x="1353388" y="87553"/>
                  </a:lnTo>
                  <a:lnTo>
                    <a:pt x="1323962" y="116433"/>
                  </a:lnTo>
                  <a:lnTo>
                    <a:pt x="1309928" y="117602"/>
                  </a:lnTo>
                  <a:lnTo>
                    <a:pt x="1278445" y="117602"/>
                  </a:lnTo>
                  <a:lnTo>
                    <a:pt x="1278445" y="155524"/>
                  </a:lnTo>
                  <a:lnTo>
                    <a:pt x="1317675" y="155524"/>
                  </a:lnTo>
                  <a:lnTo>
                    <a:pt x="1324495" y="156311"/>
                  </a:lnTo>
                  <a:lnTo>
                    <a:pt x="1356309" y="182829"/>
                  </a:lnTo>
                  <a:lnTo>
                    <a:pt x="1357325" y="189039"/>
                  </a:lnTo>
                  <a:lnTo>
                    <a:pt x="1357325" y="203466"/>
                  </a:lnTo>
                  <a:lnTo>
                    <a:pt x="1328445" y="231635"/>
                  </a:lnTo>
                  <a:lnTo>
                    <a:pt x="1307236" y="234403"/>
                  </a:lnTo>
                  <a:lnTo>
                    <a:pt x="1298054" y="234403"/>
                  </a:lnTo>
                  <a:lnTo>
                    <a:pt x="1262519" y="210413"/>
                  </a:lnTo>
                  <a:lnTo>
                    <a:pt x="1260551" y="204127"/>
                  </a:lnTo>
                  <a:lnTo>
                    <a:pt x="1260551" y="197205"/>
                  </a:lnTo>
                  <a:lnTo>
                    <a:pt x="1211186" y="197205"/>
                  </a:lnTo>
                  <a:lnTo>
                    <a:pt x="1224000" y="238366"/>
                  </a:lnTo>
                  <a:lnTo>
                    <a:pt x="1256347" y="262915"/>
                  </a:lnTo>
                  <a:lnTo>
                    <a:pt x="1298498" y="272580"/>
                  </a:lnTo>
                  <a:lnTo>
                    <a:pt x="1307236" y="272859"/>
                  </a:lnTo>
                  <a:lnTo>
                    <a:pt x="1317840" y="272542"/>
                  </a:lnTo>
                  <a:lnTo>
                    <a:pt x="1355940" y="265049"/>
                  </a:lnTo>
                  <a:lnTo>
                    <a:pt x="1390523" y="242100"/>
                  </a:lnTo>
                  <a:lnTo>
                    <a:pt x="1406232" y="205524"/>
                  </a:lnTo>
                  <a:lnTo>
                    <a:pt x="1406690" y="196672"/>
                  </a:lnTo>
                  <a:close/>
                </a:path>
                <a:path w="3087370" h="278765">
                  <a:moveTo>
                    <a:pt x="1708327" y="192455"/>
                  </a:moveTo>
                  <a:lnTo>
                    <a:pt x="1696974" y="150418"/>
                  </a:lnTo>
                  <a:lnTo>
                    <a:pt x="1663611" y="121894"/>
                  </a:lnTo>
                  <a:lnTo>
                    <a:pt x="1659305" y="120230"/>
                  </a:lnTo>
                  <a:lnTo>
                    <a:pt x="1659305" y="184353"/>
                  </a:lnTo>
                  <a:lnTo>
                    <a:pt x="1659305" y="199961"/>
                  </a:lnTo>
                  <a:lnTo>
                    <a:pt x="1632750" y="232689"/>
                  </a:lnTo>
                  <a:lnTo>
                    <a:pt x="1611731" y="236105"/>
                  </a:lnTo>
                  <a:lnTo>
                    <a:pt x="1564868" y="236105"/>
                  </a:lnTo>
                  <a:lnTo>
                    <a:pt x="1564868" y="150418"/>
                  </a:lnTo>
                  <a:lnTo>
                    <a:pt x="1611731" y="150418"/>
                  </a:lnTo>
                  <a:lnTo>
                    <a:pt x="1650669" y="164668"/>
                  </a:lnTo>
                  <a:lnTo>
                    <a:pt x="1659305" y="184353"/>
                  </a:lnTo>
                  <a:lnTo>
                    <a:pt x="1659305" y="120230"/>
                  </a:lnTo>
                  <a:lnTo>
                    <a:pt x="1652244" y="117475"/>
                  </a:lnTo>
                  <a:lnTo>
                    <a:pt x="1639811" y="114312"/>
                  </a:lnTo>
                  <a:lnTo>
                    <a:pt x="1626311" y="112420"/>
                  </a:lnTo>
                  <a:lnTo>
                    <a:pt x="1611731" y="111785"/>
                  </a:lnTo>
                  <a:lnTo>
                    <a:pt x="1564868" y="111785"/>
                  </a:lnTo>
                  <a:lnTo>
                    <a:pt x="1564868" y="53111"/>
                  </a:lnTo>
                  <a:lnTo>
                    <a:pt x="1683639" y="53111"/>
                  </a:lnTo>
                  <a:lnTo>
                    <a:pt x="1683639" y="14300"/>
                  </a:lnTo>
                  <a:lnTo>
                    <a:pt x="1515503" y="14300"/>
                  </a:lnTo>
                  <a:lnTo>
                    <a:pt x="1515503" y="274739"/>
                  </a:lnTo>
                  <a:lnTo>
                    <a:pt x="1611731" y="274739"/>
                  </a:lnTo>
                  <a:lnTo>
                    <a:pt x="1652333" y="268744"/>
                  </a:lnTo>
                  <a:lnTo>
                    <a:pt x="1688630" y="245999"/>
                  </a:lnTo>
                  <a:lnTo>
                    <a:pt x="1696123" y="236105"/>
                  </a:lnTo>
                  <a:lnTo>
                    <a:pt x="1698155" y="232994"/>
                  </a:lnTo>
                  <a:lnTo>
                    <a:pt x="1701673" y="225958"/>
                  </a:lnTo>
                  <a:lnTo>
                    <a:pt x="1701787" y="225729"/>
                  </a:lnTo>
                  <a:lnTo>
                    <a:pt x="1704644" y="218020"/>
                  </a:lnTo>
                  <a:lnTo>
                    <a:pt x="1706689" y="209905"/>
                  </a:lnTo>
                  <a:lnTo>
                    <a:pt x="1707908" y="201383"/>
                  </a:lnTo>
                  <a:lnTo>
                    <a:pt x="1708327" y="192455"/>
                  </a:lnTo>
                  <a:close/>
                </a:path>
                <a:path w="3087370" h="278765">
                  <a:moveTo>
                    <a:pt x="1963737" y="274726"/>
                  </a:moveTo>
                  <a:lnTo>
                    <a:pt x="1941969" y="216776"/>
                  </a:lnTo>
                  <a:lnTo>
                    <a:pt x="1927377" y="177965"/>
                  </a:lnTo>
                  <a:lnTo>
                    <a:pt x="1887728" y="72415"/>
                  </a:lnTo>
                  <a:lnTo>
                    <a:pt x="1878838" y="48755"/>
                  </a:lnTo>
                  <a:lnTo>
                    <a:pt x="1878838" y="177965"/>
                  </a:lnTo>
                  <a:lnTo>
                    <a:pt x="1807730" y="177965"/>
                  </a:lnTo>
                  <a:lnTo>
                    <a:pt x="1843201" y="72415"/>
                  </a:lnTo>
                  <a:lnTo>
                    <a:pt x="1878838" y="177965"/>
                  </a:lnTo>
                  <a:lnTo>
                    <a:pt x="1878838" y="48755"/>
                  </a:lnTo>
                  <a:lnTo>
                    <a:pt x="1865896" y="14300"/>
                  </a:lnTo>
                  <a:lnTo>
                    <a:pt x="1820468" y="14300"/>
                  </a:lnTo>
                  <a:lnTo>
                    <a:pt x="1723161" y="274726"/>
                  </a:lnTo>
                  <a:lnTo>
                    <a:pt x="1775218" y="274726"/>
                  </a:lnTo>
                  <a:lnTo>
                    <a:pt x="1794687" y="216776"/>
                  </a:lnTo>
                  <a:lnTo>
                    <a:pt x="1891944" y="216776"/>
                  </a:lnTo>
                  <a:lnTo>
                    <a:pt x="1911515" y="274726"/>
                  </a:lnTo>
                  <a:lnTo>
                    <a:pt x="1963737" y="274726"/>
                  </a:lnTo>
                  <a:close/>
                </a:path>
                <a:path w="3087370" h="278765">
                  <a:moveTo>
                    <a:pt x="2201354" y="98374"/>
                  </a:moveTo>
                  <a:lnTo>
                    <a:pt x="2190000" y="55003"/>
                  </a:lnTo>
                  <a:lnTo>
                    <a:pt x="2188680" y="53124"/>
                  </a:lnTo>
                  <a:lnTo>
                    <a:pt x="2183688" y="45986"/>
                  </a:lnTo>
                  <a:lnTo>
                    <a:pt x="2176094" y="38011"/>
                  </a:lnTo>
                  <a:lnTo>
                    <a:pt x="2167229" y="31051"/>
                  </a:lnTo>
                  <a:lnTo>
                    <a:pt x="2157095" y="25133"/>
                  </a:lnTo>
                  <a:lnTo>
                    <a:pt x="2151811" y="22936"/>
                  </a:lnTo>
                  <a:lnTo>
                    <a:pt x="2151811" y="90754"/>
                  </a:lnTo>
                  <a:lnTo>
                    <a:pt x="2151811" y="106959"/>
                  </a:lnTo>
                  <a:lnTo>
                    <a:pt x="2126348" y="138049"/>
                  </a:lnTo>
                  <a:lnTo>
                    <a:pt x="2105126" y="141135"/>
                  </a:lnTo>
                  <a:lnTo>
                    <a:pt x="2054148" y="141135"/>
                  </a:lnTo>
                  <a:lnTo>
                    <a:pt x="2054148" y="53124"/>
                  </a:lnTo>
                  <a:lnTo>
                    <a:pt x="2105126" y="53124"/>
                  </a:lnTo>
                  <a:lnTo>
                    <a:pt x="2143760" y="69469"/>
                  </a:lnTo>
                  <a:lnTo>
                    <a:pt x="2151811" y="90754"/>
                  </a:lnTo>
                  <a:lnTo>
                    <a:pt x="2151811" y="22936"/>
                  </a:lnTo>
                  <a:lnTo>
                    <a:pt x="2145766" y="20396"/>
                  </a:lnTo>
                  <a:lnTo>
                    <a:pt x="2133320" y="17018"/>
                  </a:lnTo>
                  <a:lnTo>
                    <a:pt x="2119782" y="14986"/>
                  </a:lnTo>
                  <a:lnTo>
                    <a:pt x="2105126" y="14312"/>
                  </a:lnTo>
                  <a:lnTo>
                    <a:pt x="2004961" y="14312"/>
                  </a:lnTo>
                  <a:lnTo>
                    <a:pt x="2004961" y="274739"/>
                  </a:lnTo>
                  <a:lnTo>
                    <a:pt x="2054148" y="274739"/>
                  </a:lnTo>
                  <a:lnTo>
                    <a:pt x="2054148" y="179768"/>
                  </a:lnTo>
                  <a:lnTo>
                    <a:pt x="2105126" y="179768"/>
                  </a:lnTo>
                  <a:lnTo>
                    <a:pt x="2145766" y="174218"/>
                  </a:lnTo>
                  <a:lnTo>
                    <a:pt x="2183688" y="150444"/>
                  </a:lnTo>
                  <a:lnTo>
                    <a:pt x="2190369" y="141135"/>
                  </a:lnTo>
                  <a:lnTo>
                    <a:pt x="2194966" y="132283"/>
                  </a:lnTo>
                  <a:lnTo>
                    <a:pt x="2198522" y="121843"/>
                  </a:lnTo>
                  <a:lnTo>
                    <a:pt x="2200643" y="110540"/>
                  </a:lnTo>
                  <a:lnTo>
                    <a:pt x="2201354" y="98374"/>
                  </a:lnTo>
                  <a:close/>
                </a:path>
                <a:path w="3087370" h="278765">
                  <a:moveTo>
                    <a:pt x="2280247" y="0"/>
                  </a:moveTo>
                  <a:lnTo>
                    <a:pt x="2241613" y="0"/>
                  </a:lnTo>
                  <a:lnTo>
                    <a:pt x="2241613" y="26466"/>
                  </a:lnTo>
                  <a:lnTo>
                    <a:pt x="2241321" y="34213"/>
                  </a:lnTo>
                  <a:lnTo>
                    <a:pt x="2228735" y="72605"/>
                  </a:lnTo>
                  <a:lnTo>
                    <a:pt x="2225332" y="78155"/>
                  </a:lnTo>
                  <a:lnTo>
                    <a:pt x="2248230" y="91935"/>
                  </a:lnTo>
                  <a:lnTo>
                    <a:pt x="2273744" y="55867"/>
                  </a:lnTo>
                  <a:lnTo>
                    <a:pt x="2280247" y="33807"/>
                  </a:lnTo>
                  <a:lnTo>
                    <a:pt x="2280247" y="0"/>
                  </a:lnTo>
                  <a:close/>
                </a:path>
                <a:path w="3087370" h="278765">
                  <a:moveTo>
                    <a:pt x="2509101" y="101244"/>
                  </a:moveTo>
                  <a:lnTo>
                    <a:pt x="2494343" y="54470"/>
                  </a:lnTo>
                  <a:lnTo>
                    <a:pt x="2460180" y="22352"/>
                  </a:lnTo>
                  <a:lnTo>
                    <a:pt x="2421737" y="11455"/>
                  </a:lnTo>
                  <a:lnTo>
                    <a:pt x="2406434" y="10731"/>
                  </a:lnTo>
                  <a:lnTo>
                    <a:pt x="2394407" y="11277"/>
                  </a:lnTo>
                  <a:lnTo>
                    <a:pt x="2352459" y="24218"/>
                  </a:lnTo>
                  <a:lnTo>
                    <a:pt x="2321572" y="52908"/>
                  </a:lnTo>
                  <a:lnTo>
                    <a:pt x="2303335" y="95326"/>
                  </a:lnTo>
                  <a:lnTo>
                    <a:pt x="2299106" y="135039"/>
                  </a:lnTo>
                  <a:lnTo>
                    <a:pt x="2299106" y="154546"/>
                  </a:lnTo>
                  <a:lnTo>
                    <a:pt x="2303246" y="194081"/>
                  </a:lnTo>
                  <a:lnTo>
                    <a:pt x="2321128" y="236397"/>
                  </a:lnTo>
                  <a:lnTo>
                    <a:pt x="2351646" y="264896"/>
                  </a:lnTo>
                  <a:lnTo>
                    <a:pt x="2393327" y="277952"/>
                  </a:lnTo>
                  <a:lnTo>
                    <a:pt x="2405354" y="278498"/>
                  </a:lnTo>
                  <a:lnTo>
                    <a:pt x="2420607" y="277774"/>
                  </a:lnTo>
                  <a:lnTo>
                    <a:pt x="2459367" y="266954"/>
                  </a:lnTo>
                  <a:lnTo>
                    <a:pt x="2494343" y="235292"/>
                  </a:lnTo>
                  <a:lnTo>
                    <a:pt x="2508745" y="189242"/>
                  </a:lnTo>
                  <a:lnTo>
                    <a:pt x="2459367" y="189242"/>
                  </a:lnTo>
                  <a:lnTo>
                    <a:pt x="2458453" y="197142"/>
                  </a:lnTo>
                  <a:lnTo>
                    <a:pt x="2456942" y="204393"/>
                  </a:lnTo>
                  <a:lnTo>
                    <a:pt x="2428570" y="236588"/>
                  </a:lnTo>
                  <a:lnTo>
                    <a:pt x="2405354" y="239864"/>
                  </a:lnTo>
                  <a:lnTo>
                    <a:pt x="2397366" y="239864"/>
                  </a:lnTo>
                  <a:lnTo>
                    <a:pt x="2363584" y="220421"/>
                  </a:lnTo>
                  <a:lnTo>
                    <a:pt x="2349423" y="177609"/>
                  </a:lnTo>
                  <a:lnTo>
                    <a:pt x="2348598" y="163309"/>
                  </a:lnTo>
                  <a:lnTo>
                    <a:pt x="2433256" y="163309"/>
                  </a:lnTo>
                  <a:lnTo>
                    <a:pt x="2433256" y="124498"/>
                  </a:lnTo>
                  <a:lnTo>
                    <a:pt x="2348534" y="124498"/>
                  </a:lnTo>
                  <a:lnTo>
                    <a:pt x="2349004" y="117309"/>
                  </a:lnTo>
                  <a:lnTo>
                    <a:pt x="2359571" y="77000"/>
                  </a:lnTo>
                  <a:lnTo>
                    <a:pt x="2392997" y="50914"/>
                  </a:lnTo>
                  <a:lnTo>
                    <a:pt x="2406434" y="49542"/>
                  </a:lnTo>
                  <a:lnTo>
                    <a:pt x="2415121" y="49923"/>
                  </a:lnTo>
                  <a:lnTo>
                    <a:pt x="2452751" y="73431"/>
                  </a:lnTo>
                  <a:lnTo>
                    <a:pt x="2459913" y="101244"/>
                  </a:lnTo>
                  <a:lnTo>
                    <a:pt x="2509101" y="101244"/>
                  </a:lnTo>
                  <a:close/>
                </a:path>
                <a:path w="3087370" h="278765">
                  <a:moveTo>
                    <a:pt x="2745752" y="98374"/>
                  </a:moveTo>
                  <a:lnTo>
                    <a:pt x="2734386" y="55003"/>
                  </a:lnTo>
                  <a:lnTo>
                    <a:pt x="2733065" y="53124"/>
                  </a:lnTo>
                  <a:lnTo>
                    <a:pt x="2728061" y="45986"/>
                  </a:lnTo>
                  <a:lnTo>
                    <a:pt x="2720479" y="38011"/>
                  </a:lnTo>
                  <a:lnTo>
                    <a:pt x="2711615" y="31051"/>
                  </a:lnTo>
                  <a:lnTo>
                    <a:pt x="2701480" y="25133"/>
                  </a:lnTo>
                  <a:lnTo>
                    <a:pt x="2696197" y="22936"/>
                  </a:lnTo>
                  <a:lnTo>
                    <a:pt x="2696197" y="90754"/>
                  </a:lnTo>
                  <a:lnTo>
                    <a:pt x="2696197" y="106959"/>
                  </a:lnTo>
                  <a:lnTo>
                    <a:pt x="2670721" y="138049"/>
                  </a:lnTo>
                  <a:lnTo>
                    <a:pt x="2649512" y="141135"/>
                  </a:lnTo>
                  <a:lnTo>
                    <a:pt x="2598547" y="141135"/>
                  </a:lnTo>
                  <a:lnTo>
                    <a:pt x="2598547" y="53124"/>
                  </a:lnTo>
                  <a:lnTo>
                    <a:pt x="2649512" y="53124"/>
                  </a:lnTo>
                  <a:lnTo>
                    <a:pt x="2688158" y="69469"/>
                  </a:lnTo>
                  <a:lnTo>
                    <a:pt x="2696197" y="90754"/>
                  </a:lnTo>
                  <a:lnTo>
                    <a:pt x="2696197" y="22936"/>
                  </a:lnTo>
                  <a:lnTo>
                    <a:pt x="2690139" y="20396"/>
                  </a:lnTo>
                  <a:lnTo>
                    <a:pt x="2677706" y="17018"/>
                  </a:lnTo>
                  <a:lnTo>
                    <a:pt x="2664168" y="14986"/>
                  </a:lnTo>
                  <a:lnTo>
                    <a:pt x="2649512" y="14312"/>
                  </a:lnTo>
                  <a:lnTo>
                    <a:pt x="2549347" y="14312"/>
                  </a:lnTo>
                  <a:lnTo>
                    <a:pt x="2549347" y="274739"/>
                  </a:lnTo>
                  <a:lnTo>
                    <a:pt x="2598547" y="274739"/>
                  </a:lnTo>
                  <a:lnTo>
                    <a:pt x="2598547" y="179768"/>
                  </a:lnTo>
                  <a:lnTo>
                    <a:pt x="2649512" y="179768"/>
                  </a:lnTo>
                  <a:lnTo>
                    <a:pt x="2690139" y="174218"/>
                  </a:lnTo>
                  <a:lnTo>
                    <a:pt x="2728061" y="150444"/>
                  </a:lnTo>
                  <a:lnTo>
                    <a:pt x="2734754" y="141135"/>
                  </a:lnTo>
                  <a:lnTo>
                    <a:pt x="2739352" y="132283"/>
                  </a:lnTo>
                  <a:lnTo>
                    <a:pt x="2742908" y="121843"/>
                  </a:lnTo>
                  <a:lnTo>
                    <a:pt x="2745041" y="110540"/>
                  </a:lnTo>
                  <a:lnTo>
                    <a:pt x="2745752" y="98374"/>
                  </a:lnTo>
                  <a:close/>
                </a:path>
                <a:path w="3087370" h="278765">
                  <a:moveTo>
                    <a:pt x="2836799" y="14312"/>
                  </a:moveTo>
                  <a:lnTo>
                    <a:pt x="2787612" y="14312"/>
                  </a:lnTo>
                  <a:lnTo>
                    <a:pt x="2787612" y="274739"/>
                  </a:lnTo>
                  <a:lnTo>
                    <a:pt x="2836799" y="274739"/>
                  </a:lnTo>
                  <a:lnTo>
                    <a:pt x="2836799" y="14312"/>
                  </a:lnTo>
                  <a:close/>
                </a:path>
                <a:path w="3087370" h="278765">
                  <a:moveTo>
                    <a:pt x="3086989" y="198539"/>
                  </a:moveTo>
                  <a:lnTo>
                    <a:pt x="3073400" y="158648"/>
                  </a:lnTo>
                  <a:lnTo>
                    <a:pt x="3071533" y="156324"/>
                  </a:lnTo>
                  <a:lnTo>
                    <a:pt x="3043288" y="139827"/>
                  </a:lnTo>
                  <a:lnTo>
                    <a:pt x="3045841" y="138811"/>
                  </a:lnTo>
                  <a:lnTo>
                    <a:pt x="3076549" y="107657"/>
                  </a:lnTo>
                  <a:lnTo>
                    <a:pt x="3080728" y="84963"/>
                  </a:lnTo>
                  <a:lnTo>
                    <a:pt x="3080334" y="76149"/>
                  </a:lnTo>
                  <a:lnTo>
                    <a:pt x="3079140" y="67970"/>
                  </a:lnTo>
                  <a:lnTo>
                    <a:pt x="3077146" y="60413"/>
                  </a:lnTo>
                  <a:lnTo>
                    <a:pt x="3074365" y="53479"/>
                  </a:lnTo>
                  <a:lnTo>
                    <a:pt x="3074162" y="53124"/>
                  </a:lnTo>
                  <a:lnTo>
                    <a:pt x="3070822" y="47142"/>
                  </a:lnTo>
                  <a:lnTo>
                    <a:pt x="3037967" y="22174"/>
                  </a:lnTo>
                  <a:lnTo>
                    <a:pt x="3037967" y="190258"/>
                  </a:lnTo>
                  <a:lnTo>
                    <a:pt x="3037967" y="205752"/>
                  </a:lnTo>
                  <a:lnTo>
                    <a:pt x="3012541" y="234492"/>
                  </a:lnTo>
                  <a:lnTo>
                    <a:pt x="3004464" y="236105"/>
                  </a:lnTo>
                  <a:lnTo>
                    <a:pt x="2946209" y="236105"/>
                  </a:lnTo>
                  <a:lnTo>
                    <a:pt x="2946209" y="158648"/>
                  </a:lnTo>
                  <a:lnTo>
                    <a:pt x="3006610" y="158648"/>
                  </a:lnTo>
                  <a:lnTo>
                    <a:pt x="3036570" y="183222"/>
                  </a:lnTo>
                  <a:lnTo>
                    <a:pt x="3037967" y="190258"/>
                  </a:lnTo>
                  <a:lnTo>
                    <a:pt x="3037967" y="22174"/>
                  </a:lnTo>
                  <a:lnTo>
                    <a:pt x="3034639" y="20891"/>
                  </a:lnTo>
                  <a:lnTo>
                    <a:pt x="3031528" y="20015"/>
                  </a:lnTo>
                  <a:lnTo>
                    <a:pt x="3031528" y="80365"/>
                  </a:lnTo>
                  <a:lnTo>
                    <a:pt x="3031528" y="96227"/>
                  </a:lnTo>
                  <a:lnTo>
                    <a:pt x="2996768" y="123952"/>
                  </a:lnTo>
                  <a:lnTo>
                    <a:pt x="2946209" y="123952"/>
                  </a:lnTo>
                  <a:lnTo>
                    <a:pt x="2946209" y="53124"/>
                  </a:lnTo>
                  <a:lnTo>
                    <a:pt x="2986633" y="53124"/>
                  </a:lnTo>
                  <a:lnTo>
                    <a:pt x="2998076" y="53479"/>
                  </a:lnTo>
                  <a:lnTo>
                    <a:pt x="2995218" y="53479"/>
                  </a:lnTo>
                  <a:lnTo>
                    <a:pt x="3000667" y="54038"/>
                  </a:lnTo>
                  <a:lnTo>
                    <a:pt x="3031528" y="80365"/>
                  </a:lnTo>
                  <a:lnTo>
                    <a:pt x="3031528" y="20015"/>
                  </a:lnTo>
                  <a:lnTo>
                    <a:pt x="2986633" y="14312"/>
                  </a:lnTo>
                  <a:lnTo>
                    <a:pt x="2897022" y="14312"/>
                  </a:lnTo>
                  <a:lnTo>
                    <a:pt x="2897022" y="274739"/>
                  </a:lnTo>
                  <a:lnTo>
                    <a:pt x="2994685" y="274739"/>
                  </a:lnTo>
                  <a:lnTo>
                    <a:pt x="3033801" y="269913"/>
                  </a:lnTo>
                  <a:lnTo>
                    <a:pt x="3070136" y="248551"/>
                  </a:lnTo>
                  <a:lnTo>
                    <a:pt x="3078505" y="236105"/>
                  </a:lnTo>
                  <a:lnTo>
                    <a:pt x="3080893" y="231584"/>
                  </a:lnTo>
                  <a:lnTo>
                    <a:pt x="3084271" y="221576"/>
                  </a:lnTo>
                  <a:lnTo>
                    <a:pt x="3086303" y="210566"/>
                  </a:lnTo>
                  <a:lnTo>
                    <a:pt x="3086989" y="1985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"/>
            </a:p>
          </p:txBody>
        </p:sp>
      </p:grpSp>
    </p:spTree>
    <p:extLst>
      <p:ext uri="{BB962C8B-B14F-4D97-AF65-F5344CB8AC3E}">
        <p14:creationId xmlns:p14="http://schemas.microsoft.com/office/powerpoint/2010/main" val="30131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153</Words>
  <Application>Microsoft Office PowerPoint</Application>
  <PresentationFormat>Произвольный</PresentationFormat>
  <Paragraphs>48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АКТУАЛЬНІСТЬ (АНАЛІЗ ПОТРЕБИ)</vt:lpstr>
      <vt:lpstr>   СТВОРЕННЯ  БЕЗБАР’ЄРНОГО МАРШРУТУ У ПЕРВОЗВАНІВСЬКІЙ ГРОМАДІ  ЦЕ ЗАБЕЗПЕЧЕННЯ ДОСТУПНОСТІ, КОМФОРТУ ТА БЕЗПЕКИ ПЕРЕСУВАННЯ МАЛОМОБІЛЬНИХ ГРУП НАСЕЛЕННЯ, ЗОКРЕМА ЛЮДЕЙ З ІНВАЛІДНІСТЮ, ЛІТНІХ ЛЮДЕЙ, БАТЬКІВ З ДИТЯЧИМИ ВІЗКАМИ ТА ІНШИХ КАТЕГОРІЙ ГРОМАДЯН</vt:lpstr>
      <vt:lpstr>  СХЕМА БЕЗБАР’ЄРНОГО МАРШРУТУ</vt:lpstr>
      <vt:lpstr>    ДЕТАЛІЗАЦІЯ СХЕМИ БЕЗБАР’ЄРНОГО МАРШРУТУ </vt:lpstr>
      <vt:lpstr>    ДЕТАЛІЗАЦІЯ СХЕМИ БЕЗБАР’ЄРНОГО МАРШРУТУ Заклад торгівлі</vt:lpstr>
      <vt:lpstr>   ДЕТАЛІЗАЦІЯ СХЕМИ БЕЗБАР’ЄРНОГО МАРШРУТУ</vt:lpstr>
      <vt:lpstr>   ДЕТАЛІЗАЦІЯ СХЕМИ БЕЗБАР’ЄРНОГО МАРШРУТУ </vt:lpstr>
      <vt:lpstr>    ДЕТАЛІЗАЦІЯ СХЕМИ БЕЗБАР’ЄРНОГО МАРШРУТУ</vt:lpstr>
      <vt:lpstr>      ДЕТАЛІЗАЦІЯ СХЕМИ БЕЗБАР’ЄРНОГО МАРШРУТУ </vt:lpstr>
      <vt:lpstr>    ОЧІКУВАНІ РЕЗУЛЬТАТИ  Забезпечення можливості самостійного пересування по населеному пункту та доступу до інфраструктури для маломобільних груп населення, створення сприятливих умов для соціальної інтеграції та рівних можливостей у користуванні загальними просторами. </vt:lpstr>
      <vt:lpstr> ОЧІКУВАНІ РЕЗУЛЬТАТИ   До                                                        Після</vt:lpstr>
      <vt:lpstr>ОЧІКУВАНІ РЕЗУЛЬТАТИ  До                                                        Після</vt:lpstr>
      <vt:lpstr>  ЗАХОДИ З ОБЛАШТУВАННЯ БЕЗБАР’ЄРНОГО МАРШРУТУ   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Безбар’єрний маршрут</dc:title>
  <dc:creator>Негода Мирослава Сергіївна</dc:creator>
  <cp:lastModifiedBy>User</cp:lastModifiedBy>
  <cp:revision>83</cp:revision>
  <cp:lastPrinted>2024-10-14T08:46:29Z</cp:lastPrinted>
  <dcterms:created xsi:type="dcterms:W3CDTF">2024-10-11T13:14:51Z</dcterms:created>
  <dcterms:modified xsi:type="dcterms:W3CDTF">2025-04-23T13:35:07Z</dcterms:modified>
</cp:coreProperties>
</file>