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8" r:id="rId2"/>
    <p:sldId id="339" r:id="rId3"/>
    <p:sldId id="329" r:id="rId4"/>
    <p:sldId id="335" r:id="rId5"/>
    <p:sldId id="336" r:id="rId6"/>
  </p:sldIdLst>
  <p:sldSz cx="12188825" cy="6858000"/>
  <p:notesSz cx="6858000" cy="9144000"/>
  <p:custDataLst>
    <p:tags r:id="rId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F2C"/>
    <a:srgbClr val="828282"/>
    <a:srgbClr val="6E90FE"/>
    <a:srgbClr val="8086FC"/>
    <a:srgbClr val="6D6DFB"/>
    <a:srgbClr val="4E78F0"/>
    <a:srgbClr val="F0932C"/>
    <a:srgbClr val="92C610"/>
    <a:srgbClr val="9FD812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29" autoAdjust="0"/>
  </p:normalViewPr>
  <p:slideViewPr>
    <p:cSldViewPr showGuides="1">
      <p:cViewPr varScale="1">
        <p:scale>
          <a:sx n="122" d="100"/>
          <a:sy n="122" d="100"/>
        </p:scale>
        <p:origin x="427" y="8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&#1041;&#1070;&#1044;&#1046;&#1045;&#1058;%202026\&#1056;&#1054;&#1047;&#1056;&#1040;&#1061;&#1059;&#1053;&#1050;&#1048;%20&#1076;&#1086;%20&#1055;&#1056;&#1054;&#1028;&#1050;&#1058;&#1059;%20&#1041;&#1070;&#1044;&#1046;&#1045;&#1058;&#1059;%20&#1058;&#1043;%20&#1085;&#1072;%202026%20&#1088;&#1110;&#1082;\&#1047;%20&#1091;&#1088;&#1072;&#1093;&#1091;&#1074;&#1072;&#1085;&#1085;&#1103;&#1084;%20&#1030;&#1030;%20&#1095;&#1080;&#1090;&#1072;&#1085;&#1085;&#1103;\&#1042;&#1048;&#1044;&#1040;&#1058;&#1050;&#1048;%20&#1047;&#1060;%202026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200" dirty="0">
                <a:solidFill>
                  <a:schemeClr val="tx1"/>
                </a:solidFill>
                <a:latin typeface="Arial Black" panose="020B0A04020102020204" pitchFamily="34" charset="0"/>
              </a:rPr>
              <a:t>Дохідна частина загального фонду на 2026 рік (тис. грн.)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059437840239973"/>
          <c:w val="0.92721270093581987"/>
          <c:h val="0.79920092211976446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uk-UA" sz="1050" dirty="0">
                <a:solidFill>
                  <a:schemeClr val="tx1"/>
                </a:solidFill>
                <a:latin typeface="Arial Black" panose="020B0A04020102020204" pitchFamily="34" charset="0"/>
              </a:rPr>
              <a:t>Дохідна частина спеціального фонду                </a:t>
            </a:r>
          </a:p>
          <a:p>
            <a:pPr>
              <a:defRPr sz="1050">
                <a:solidFill>
                  <a:schemeClr val="tx1"/>
                </a:solidFill>
                <a:latin typeface="Arial Black" panose="020B0A04020102020204" pitchFamily="34" charset="0"/>
              </a:defRPr>
            </a:pPr>
            <a:r>
              <a:rPr lang="uk-UA" sz="1050" dirty="0">
                <a:solidFill>
                  <a:schemeClr val="tx1"/>
                </a:solidFill>
                <a:latin typeface="Arial Black" panose="020B0A04020102020204" pitchFamily="34" charset="0"/>
              </a:rPr>
              <a:t>на 2026 рік (тис. грн.)</a:t>
            </a:r>
          </a:p>
        </c:rich>
      </c:tx>
      <c:layout>
        <c:manualLayout>
          <c:xMode val="edge"/>
          <c:yMode val="edge"/>
          <c:x val="0.17730215966341903"/>
          <c:y val="1.9527526123832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all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30-46AC-8E5B-E2642CD454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30-46AC-8E5B-E2642CD454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30-46AC-8E5B-E2642CD454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23350693460362"/>
                      <c:h val="0.16041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30-46AC-8E5B-E2642CD454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183938746035"/>
                      <c:h val="0.2092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B30-46AC-8E5B-E2642CD4549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8884970830905404"/>
                      <c:h val="0.16041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B30-46AC-8E5B-E2642CD454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upd_zs!$C$35:$C$37</c:f>
              <c:strCache>
                <c:ptCount val="3"/>
                <c:pt idx="0">
                  <c:v>Податкові надходження</c:v>
                </c:pt>
                <c:pt idx="1">
                  <c:v>Неподаткові надходження</c:v>
                </c:pt>
                <c:pt idx="2">
                  <c:v>Офіційні трансферти</c:v>
                </c:pt>
              </c:strCache>
            </c:strRef>
          </c:cat>
          <c:val>
            <c:numRef>
              <c:f>upd_zs!$D$35:$D$37</c:f>
              <c:numCache>
                <c:formatCode>#,##0.0</c:formatCode>
                <c:ptCount val="3"/>
                <c:pt idx="0">
                  <c:v>1500</c:v>
                </c:pt>
                <c:pt idx="1">
                  <c:v>327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30-46AC-8E5B-E2642CD454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uk-UA" sz="1200" dirty="0">
                <a:solidFill>
                  <a:schemeClr val="tx1"/>
                </a:solidFill>
                <a:latin typeface="Arial Black" panose="020B0A04020102020204" pitchFamily="34" charset="0"/>
              </a:rPr>
              <a:t>Дохідна частина сільського бюджету на 2026 рік (тис. грн.)</a:t>
            </a:r>
          </a:p>
        </c:rich>
      </c:tx>
      <c:layout>
        <c:manualLayout>
          <c:xMode val="edge"/>
          <c:yMode val="edge"/>
          <c:x val="0.13956365597994896"/>
          <c:y val="1.2365582106126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608437270351301"/>
          <c:w val="1"/>
          <c:h val="0.833915627296487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303-40CF-BE2D-EF89879E1FBF}"/>
              </c:ext>
            </c:extLst>
          </c:dPt>
          <c:dPt>
            <c:idx val="1"/>
            <c:bubble3D val="0"/>
            <c:explosion val="1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303-40CF-BE2D-EF89879E1FBF}"/>
              </c:ext>
            </c:extLst>
          </c:dPt>
          <c:dLbls>
            <c:dLbl>
              <c:idx val="0"/>
              <c:layout>
                <c:manualLayout>
                  <c:x val="0.1119072076724764"/>
                  <c:y val="6.18279105306308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37580062266577"/>
                      <c:h val="0.12246575549203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03-40CF-BE2D-EF89879E1FB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474ACF9-1E7F-465A-95B3-EE2073801713}" type="CATEGORYNAME">
                      <a:rPr lang="uk-UA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uk-UA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54C8FE69-1D69-4404-9BF9-02B7DD4D76FB}" type="VALUE">
                      <a:rPr lang="uk-UA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uk-UA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581010334054889"/>
                      <c:h val="0.122465755492034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03-40CF-BE2D-EF89879E1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upd_zs!$C$39:$C$40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upd_zs!$D$39:$D$40</c:f>
              <c:numCache>
                <c:formatCode>General</c:formatCode>
                <c:ptCount val="2"/>
                <c:pt idx="0">
                  <c:v>124454.9</c:v>
                </c:pt>
                <c:pt idx="1">
                  <c:v>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03-40CF-BE2D-EF89879E1F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uk-UA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Дохідна частина загального фонду </a:t>
            </a:r>
          </a:p>
          <a:p>
            <a:pPr>
              <a:defRPr sz="1200">
                <a:latin typeface="Arial Black" panose="020B0A04020102020204" pitchFamily="34" charset="0"/>
              </a:defRPr>
            </a:pPr>
            <a:r>
              <a:rPr lang="uk-UA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2026 рік (тис.</a:t>
            </a:r>
            <a:r>
              <a:rPr lang="uk-UA" sz="1200" baseline="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грн.)</a:t>
            </a:r>
            <a:endParaRPr lang="uk-UA" sz="1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776868907459748"/>
          <c:y val="1.8245099203536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50297522952171E-2"/>
          <c:y val="0.19760152517775803"/>
          <c:w val="0.93265920969806504"/>
          <c:h val="0.78050485709921125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F47-4367-AEB1-78E9B2457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F47-4367-AEB1-78E9B2457E59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F47-4367-AEB1-78E9B2457E59}"/>
              </c:ext>
            </c:extLst>
          </c:dPt>
          <c:dLbls>
            <c:dLbl>
              <c:idx val="0"/>
              <c:layout>
                <c:manualLayout>
                  <c:x val="0.14137355950348951"/>
                  <c:y val="2.94967486990551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269783155406975"/>
                      <c:h val="0.16805002589156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47-4367-AEB1-78E9B2457E59}"/>
                </c:ext>
              </c:extLst>
            </c:dLbl>
            <c:dLbl>
              <c:idx val="1"/>
              <c:layout>
                <c:manualLayout>
                  <c:x val="-0.12836336681272875"/>
                  <c:y val="2.8923786379181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8330829605784"/>
                      <c:h val="0.16805012116709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47-4367-AEB1-78E9B2457E59}"/>
                </c:ext>
              </c:extLst>
            </c:dLbl>
            <c:dLbl>
              <c:idx val="2"/>
              <c:layout>
                <c:manualLayout>
                  <c:x val="0.37914403987468814"/>
                  <c:y val="7.792369871527826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57715874059966"/>
                      <c:h val="0.128564274108432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F47-4367-AEB1-78E9B2457E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upd_zs!$C$30:$C$32</c:f>
              <c:strCache>
                <c:ptCount val="3"/>
                <c:pt idx="0">
                  <c:v>Податкові надходження</c:v>
                </c:pt>
                <c:pt idx="1">
                  <c:v>Неподаткові надходження</c:v>
                </c:pt>
                <c:pt idx="2">
                  <c:v>Офіційні трансферти</c:v>
                </c:pt>
              </c:strCache>
            </c:strRef>
          </c:cat>
          <c:val>
            <c:numRef>
              <c:f>upd_zs!$D$30:$D$32</c:f>
              <c:numCache>
                <c:formatCode>#,##0.0</c:formatCode>
                <c:ptCount val="3"/>
                <c:pt idx="0">
                  <c:v>120403.8</c:v>
                </c:pt>
                <c:pt idx="1">
                  <c:v>447.4</c:v>
                </c:pt>
                <c:pt idx="2">
                  <c:v>3600.7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47-4367-AEB1-78E9B2457E5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040-495E-8AE9-740C7A3348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040-495E-8AE9-740C7A3348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040-495E-8AE9-740C7A3348C9}"/>
              </c:ext>
            </c:extLst>
          </c:dPt>
          <c:dPt>
            <c:idx val="3"/>
            <c:bubble3D val="0"/>
            <c:explosion val="1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040-495E-8AE9-740C7A3348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040-495E-8AE9-740C7A3348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040-495E-8AE9-740C7A3348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040-495E-8AE9-740C7A3348C9}"/>
              </c:ext>
            </c:extLst>
          </c:dPt>
          <c:dPt>
            <c:idx val="7"/>
            <c:bubble3D val="0"/>
            <c:explosion val="3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040-495E-8AE9-740C7A3348C9}"/>
              </c:ext>
            </c:extLst>
          </c:dPt>
          <c:dPt>
            <c:idx val="8"/>
            <c:bubble3D val="0"/>
            <c:explosion val="1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040-495E-8AE9-740C7A3348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040-495E-8AE9-740C7A3348C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E040-495E-8AE9-740C7A3348C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E040-495E-8AE9-740C7A3348C9}"/>
              </c:ext>
            </c:extLst>
          </c:dPt>
          <c:dPt>
            <c:idx val="12"/>
            <c:bubble3D val="0"/>
            <c:explosion val="12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E040-495E-8AE9-740C7A3348C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E040-495E-8AE9-740C7A3348C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E040-495E-8AE9-740C7A3348C9}"/>
              </c:ext>
            </c:extLst>
          </c:dPt>
          <c:dLbls>
            <c:dLbl>
              <c:idx val="0"/>
              <c:layout>
                <c:manualLayout>
                  <c:x val="5.510872803097993E-2"/>
                  <c:y val="-4.262000897263350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0-495E-8AE9-740C7A3348C9}"/>
                </c:ext>
              </c:extLst>
            </c:dLbl>
            <c:dLbl>
              <c:idx val="1"/>
              <c:layout>
                <c:manualLayout>
                  <c:x val="8.7548737761887915E-2"/>
                  <c:y val="-0.1099112981005331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40-495E-8AE9-740C7A3348C9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040-495E-8AE9-740C7A3348C9}"/>
                </c:ext>
              </c:extLst>
            </c:dLbl>
            <c:dLbl>
              <c:idx val="3"/>
              <c:layout>
                <c:manualLayout>
                  <c:x val="0.19635931183737718"/>
                  <c:y val="-1.278038350006198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40-495E-8AE9-740C7A3348C9}"/>
                </c:ext>
              </c:extLst>
            </c:dLbl>
            <c:dLbl>
              <c:idx val="4"/>
              <c:layout>
                <c:manualLayout>
                  <c:x val="-2.8345015236402323E-2"/>
                  <c:y val="8.690660780042133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3798466837015"/>
                      <c:h val="0.11430775002455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40-495E-8AE9-740C7A3348C9}"/>
                </c:ext>
              </c:extLst>
            </c:dLbl>
            <c:dLbl>
              <c:idx val="5"/>
              <c:layout>
                <c:manualLayout>
                  <c:x val="-0.10347233243925283"/>
                  <c:y val="5.654665584661285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40-495E-8AE9-740C7A3348C9}"/>
                </c:ext>
              </c:extLst>
            </c:dLbl>
            <c:dLbl>
              <c:idx val="6"/>
              <c:layout>
                <c:manualLayout>
                  <c:x val="-1.7852064101826767E-2"/>
                  <c:y val="5.894795908345127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40-495E-8AE9-740C7A3348C9}"/>
                </c:ext>
              </c:extLst>
            </c:dLbl>
            <c:dLbl>
              <c:idx val="7"/>
              <c:layout>
                <c:manualLayout>
                  <c:x val="2.9788501638367592E-3"/>
                  <c:y val="6.056527590847914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40-495E-8AE9-740C7A3348C9}"/>
                </c:ext>
              </c:extLst>
            </c:dLbl>
            <c:dLbl>
              <c:idx val="8"/>
              <c:layout>
                <c:manualLayout>
                  <c:x val="-4.6648239481327472E-2"/>
                  <c:y val="5.1121534000247004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02274747250303"/>
                      <c:h val="8.5449644081414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E040-495E-8AE9-740C7A3348C9}"/>
                </c:ext>
              </c:extLst>
            </c:dLbl>
            <c:dLbl>
              <c:idx val="9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E040-495E-8AE9-740C7A3348C9}"/>
                </c:ext>
              </c:extLst>
            </c:dLbl>
            <c:dLbl>
              <c:idx val="10"/>
              <c:layout>
                <c:manualLayout>
                  <c:x val="1.1854337613281057E-2"/>
                  <c:y val="-5.62337880332137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0089884683837"/>
                      <c:h val="8.8568057655429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040-495E-8AE9-740C7A3348C9}"/>
                </c:ext>
              </c:extLst>
            </c:dLbl>
            <c:dLbl>
              <c:idx val="11"/>
              <c:layout>
                <c:manualLayout>
                  <c:x val="-3.0016710089790143E-2"/>
                  <c:y val="9.201876120044633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040-495E-8AE9-740C7A3348C9}"/>
                </c:ext>
              </c:extLst>
            </c:dLbl>
            <c:dLbl>
              <c:idx val="12"/>
              <c:layout>
                <c:manualLayout>
                  <c:x val="4.9597663751646642E-8"/>
                  <c:y val="-0.1188576671835174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4535706097804"/>
                      <c:h val="4.23030693852051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E040-495E-8AE9-740C7A3348C9}"/>
                </c:ext>
              </c:extLst>
            </c:dLbl>
            <c:dLbl>
              <c:idx val="13"/>
              <c:layout>
                <c:manualLayout>
                  <c:x val="0.18868181313187424"/>
                  <c:y val="-0.1977706985858254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40-495E-8AE9-740C7A3348C9}"/>
                </c:ext>
              </c:extLst>
            </c:dLbl>
            <c:dLbl>
              <c:idx val="14"/>
              <c:layout>
                <c:manualLayout>
                  <c:x val="-1.1247163013633406E-2"/>
                  <c:y val="-0.1687010622008182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9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040-495E-8AE9-740C7A3348C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upd_zs!$C$18:$C$32</c:f>
              <c:strCache>
                <c:ptCount val="15"/>
                <c:pt idx="0">
                  <c:v>Податок та збір на доходи фізичних осіб</c:v>
                </c:pt>
                <c:pt idx="1">
                  <c:v>Рентна плата за спеціальне використання лісових ресурсів</c:v>
                </c:pt>
                <c:pt idx="2">
                  <c:v>Рентна плата за користування надрами загальнодержавного значення</c:v>
                </c:pt>
                <c:pt idx="3">
                  <c:v>Акцизний податок з вироблених в Україні підакцизних товарів (продукції)</c:v>
                </c:pt>
                <c:pt idx="4">
                  <c:v>Акцизний податок з ввезених на митну територію України підакцизних товарів (продукції)</c:v>
                </c:pt>
                <c:pt idx="5">
                  <c:v>Акцизний податок з реалізації суб`єктами господарювання роздрібної торгівлі підакцизних товарів</c:v>
                </c:pt>
                <c:pt idx="6">
                  <c:v>Податок на майно</c:v>
                </c:pt>
                <c:pt idx="7">
                  <c:v>Туристичний збір</c:v>
                </c:pt>
                <c:pt idx="8">
                  <c:v>Єдиний податок</c:v>
                </c:pt>
                <c:pt idx="9">
                  <c:v>Інші надходження</c:v>
                </c:pt>
                <c:pt idx="10">
                  <c:v>Плата за надання адміністративних послуг</c:v>
                </c:pt>
                <c:pt idx="11">
                  <c:v>Надходження від орендної плати за користування єдиним майновим комплексом та іншим державним майном</c:v>
                </c:pt>
                <c:pt idx="12">
                  <c:v>Державне мито</c:v>
                </c:pt>
                <c:pt idx="13">
                  <c:v>Орендна плата за водні об`єкти (їх частини), що надаються в користування на умовах оренди місцевими радами</c:v>
                </c:pt>
                <c:pt idx="14">
                  <c:v>Інші надходження</c:v>
                </c:pt>
              </c:strCache>
            </c:strRef>
          </c:cat>
          <c:val>
            <c:numRef>
              <c:f>upd_zs!$D$18:$D$32</c:f>
              <c:numCache>
                <c:formatCode>#,##0.0</c:formatCode>
                <c:ptCount val="15"/>
                <c:pt idx="0">
                  <c:v>78931.199999999997</c:v>
                </c:pt>
                <c:pt idx="1">
                  <c:v>20.100000000000001</c:v>
                </c:pt>
                <c:pt idx="2">
                  <c:v>91.5</c:v>
                </c:pt>
                <c:pt idx="3">
                  <c:v>430</c:v>
                </c:pt>
                <c:pt idx="4">
                  <c:v>4124.6000000000004</c:v>
                </c:pt>
                <c:pt idx="5">
                  <c:v>1586</c:v>
                </c:pt>
                <c:pt idx="6">
                  <c:v>16907.400000000001</c:v>
                </c:pt>
                <c:pt idx="7">
                  <c:v>9</c:v>
                </c:pt>
                <c:pt idx="8">
                  <c:v>18304</c:v>
                </c:pt>
                <c:pt idx="9">
                  <c:v>25</c:v>
                </c:pt>
                <c:pt idx="10">
                  <c:v>224.5</c:v>
                </c:pt>
                <c:pt idx="11">
                  <c:v>29.1</c:v>
                </c:pt>
                <c:pt idx="12">
                  <c:v>2</c:v>
                </c:pt>
                <c:pt idx="13">
                  <c:v>116.8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040-495E-8AE9-740C7A3348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90" baseline="0"/>
      </a:pPr>
      <a:endParaRPr lang="ru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83385495675634E-2"/>
          <c:y val="7.5561628939047623E-2"/>
          <c:w val="0.84676660171131291"/>
          <c:h val="0.82710718200072197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1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996077946253018E-2"/>
          <c:y val="4.4344337557264878E-2"/>
          <c:w val="0.92926366042683073"/>
          <c:h val="0.89574932850598299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B97-4676-8488-E87DCC0D6367}"/>
              </c:ext>
            </c:extLst>
          </c:dPt>
          <c:dPt>
            <c:idx val="1"/>
            <c:bubble3D val="0"/>
            <c:explosion val="2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B97-4676-8488-E87DCC0D6367}"/>
              </c:ext>
            </c:extLst>
          </c:dPt>
          <c:dPt>
            <c:idx val="2"/>
            <c:bubble3D val="0"/>
            <c:explosion val="5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B97-4676-8488-E87DCC0D63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B97-4676-8488-E87DCC0D6367}"/>
              </c:ext>
            </c:extLst>
          </c:dPt>
          <c:dPt>
            <c:idx val="4"/>
            <c:bubble3D val="0"/>
            <c:explosion val="2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B97-4676-8488-E87DCC0D6367}"/>
              </c:ext>
            </c:extLst>
          </c:dPt>
          <c:dPt>
            <c:idx val="5"/>
            <c:bubble3D val="0"/>
            <c:explosion val="44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B97-4676-8488-E87DCC0D63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AB97-4676-8488-E87DCC0D6367}"/>
              </c:ext>
            </c:extLst>
          </c:dPt>
          <c:dPt>
            <c:idx val="7"/>
            <c:bubble3D val="0"/>
            <c:explosion val="1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AB97-4676-8488-E87DCC0D636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AB97-4676-8488-E87DCC0D6367}"/>
              </c:ext>
            </c:extLst>
          </c:dPt>
          <c:dPt>
            <c:idx val="9"/>
            <c:bubble3D val="0"/>
            <c:explosion val="2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AB97-4676-8488-E87DCC0D636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AB97-4676-8488-E87DCC0D6367}"/>
              </c:ext>
            </c:extLst>
          </c:dPt>
          <c:dPt>
            <c:idx val="11"/>
            <c:bubble3D val="0"/>
            <c:explosion val="14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AB97-4676-8488-E87DCC0D636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AB97-4676-8488-E87DCC0D6367}"/>
              </c:ext>
            </c:extLst>
          </c:dPt>
          <c:dPt>
            <c:idx val="13"/>
            <c:bubble3D val="0"/>
            <c:explosion val="28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AB97-4676-8488-E87DCC0D6367}"/>
              </c:ext>
            </c:extLst>
          </c:dPt>
          <c:dLbls>
            <c:dLbl>
              <c:idx val="0"/>
              <c:layout>
                <c:manualLayout>
                  <c:x val="2.562830687830691E-2"/>
                  <c:y val="-0.127192982456140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A3A2EBF-F78D-45B6-921C-2443488519CC}" type="CATEGORYNAME">
                      <a:rPr lang="ru-RU"/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FFDB36A-6499-4B08-A16B-4E5C5B970AF3}" type="VALUE">
                      <a:rPr lang="ru-RU" baseline="0"/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/>
                      <a:t>; </a:t>
                    </a:r>
                    <a:fld id="{68A00F18-41AF-493B-980E-67EDC57EFDF8}" type="PERCENTAGE">
                      <a:rPr lang="ru-RU" baseline="0"/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26851851851857"/>
                      <c:h val="8.22368421052631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97-4676-8488-E87DCC0D6367}"/>
                </c:ext>
              </c:extLst>
            </c:dLbl>
            <c:dLbl>
              <c:idx val="1"/>
              <c:layout>
                <c:manualLayout>
                  <c:x val="2.2940550462934185E-2"/>
                  <c:y val="-0.119411977100583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34369482020946"/>
                      <c:h val="9.7262477371795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97-4676-8488-E87DCC0D6367}"/>
                </c:ext>
              </c:extLst>
            </c:dLbl>
            <c:dLbl>
              <c:idx val="2"/>
              <c:layout>
                <c:manualLayout>
                  <c:x val="3.3449412343019423E-2"/>
                  <c:y val="-9.89144588509775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51854926026464"/>
                      <c:h val="8.2236777612944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B97-4676-8488-E87DCC0D6367}"/>
                </c:ext>
              </c:extLst>
            </c:dLbl>
            <c:dLbl>
              <c:idx val="3"/>
              <c:layout>
                <c:manualLayout>
                  <c:x val="5.0679876567160734E-2"/>
                  <c:y val="0.1493338975407961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97-4676-8488-E87DCC0D6367}"/>
                </c:ext>
              </c:extLst>
            </c:dLbl>
            <c:dLbl>
              <c:idx val="4"/>
              <c:layout>
                <c:manualLayout>
                  <c:x val="0.11683280604211745"/>
                  <c:y val="4.83628861499049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7BE726E-F5B7-4638-A64A-528EDBBFE4A7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5A21985-6F69-4344-9106-2260CB4B6FFB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fld id="{5E2AC4C2-305F-407B-AC2A-0E5BC8A82FF3}" type="PERCENTAGE">
                      <a:rPr lang="ru-RU" baseline="0"/>
                      <a:pPr>
                        <a:defRPr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4999999999999"/>
                      <c:h val="8.22368421052631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B97-4676-8488-E87DCC0D6367}"/>
                </c:ext>
              </c:extLst>
            </c:dLbl>
            <c:dLbl>
              <c:idx val="5"/>
              <c:layout>
                <c:manualLayout>
                  <c:x val="5.6447746286572086E-2"/>
                  <c:y val="9.84946729775122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5659237351571"/>
                      <c:h val="6.7435317644444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B97-4676-8488-E87DCC0D6367}"/>
                </c:ext>
              </c:extLst>
            </c:dLbl>
            <c:dLbl>
              <c:idx val="6"/>
              <c:layout>
                <c:manualLayout>
                  <c:x val="-5.2141051118242729E-2"/>
                  <c:y val="0.1003901935732631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97-4676-8488-E87DCC0D6367}"/>
                </c:ext>
              </c:extLst>
            </c:dLbl>
            <c:dLbl>
              <c:idx val="7"/>
              <c:layout>
                <c:manualLayout>
                  <c:x val="-1.4734889289190971E-2"/>
                  <c:y val="8.78872935686883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B97-4676-8488-E87DCC0D6367}"/>
                </c:ext>
              </c:extLst>
            </c:dLbl>
            <c:dLbl>
              <c:idx val="8"/>
              <c:layout>
                <c:manualLayout>
                  <c:x val="1.292040661258689E-3"/>
                  <c:y val="-5.34976301652757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E5F6C81-30C1-4A6D-A22D-DF8DDC000CCA}" type="CATEGORYNAME">
                      <a:rPr lang="ru-R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;</a:t>
                    </a:r>
                  </a:p>
                  <a:p>
                    <a:pPr>
                      <a:defR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fld id="{70836AE7-F498-449B-A1DB-08DB2D8A2027}" type="VALUE">
                      <a:rPr lang="ru-RU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; </a:t>
                    </a:r>
                    <a:fld id="{A25E7B89-5DE3-4F8B-9E5E-3AD50007876A}" type="PERCENTAGE">
                      <a:rPr lang="ru-RU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4404761904762"/>
                      <c:h val="0.107456140350877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B97-4676-8488-E87DCC0D6367}"/>
                </c:ext>
              </c:extLst>
            </c:dLbl>
            <c:dLbl>
              <c:idx val="9"/>
              <c:layout>
                <c:manualLayout>
                  <c:x val="-3.8759693865561239E-3"/>
                  <c:y val="-0.1146900752857525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B97-4676-8488-E87DCC0D6367}"/>
                </c:ext>
              </c:extLst>
            </c:dLbl>
            <c:dLbl>
              <c:idx val="10"/>
              <c:layout>
                <c:manualLayout>
                  <c:x val="1.4004202934363155E-2"/>
                  <c:y val="-3.01115439787736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72353514044384"/>
                      <c:h val="6.7435317644444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AB97-4676-8488-E87DCC0D6367}"/>
                </c:ext>
              </c:extLst>
            </c:dLbl>
            <c:dLbl>
              <c:idx val="11"/>
              <c:layout>
                <c:manualLayout>
                  <c:x val="-8.2671957671957667E-3"/>
                  <c:y val="-2.19298245614035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B97-4676-8488-E87DCC0D6367}"/>
                </c:ext>
              </c:extLst>
            </c:dLbl>
            <c:dLbl>
              <c:idx val="12"/>
              <c:layout>
                <c:manualLayout>
                  <c:x val="-3.3068783068783081E-2"/>
                  <c:y val="-0.1008771929824561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B97-4676-8488-E87DCC0D6367}"/>
                </c:ext>
              </c:extLst>
            </c:dLbl>
            <c:dLbl>
              <c:idx val="13"/>
              <c:layout>
                <c:manualLayout>
                  <c:x val="0.19510582010582012"/>
                  <c:y val="-9.429824561403513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B97-4676-8488-E87DCC0D636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analiz_vd0!$B$5:$B$18</c:f>
              <c:strCache>
                <c:ptCount val="14"/>
                <c:pt idx="0">
                  <c:v>Оплата праці з нарахуванням</c:v>
                </c:pt>
                <c:pt idx="1">
                  <c:v>Предмети, матеріали, обладнання та інвентар</c:v>
                </c:pt>
                <c:pt idx="2">
                  <c:v>Медикаменти та перев`язувальні матеріали</c:v>
                </c:pt>
                <c:pt idx="3">
                  <c:v>Продукти харчування</c:v>
                </c:pt>
                <c:pt idx="4">
                  <c:v>Оплата послуг (крім комунальних)</c:v>
                </c:pt>
                <c:pt idx="5">
                  <c:v>Видатки на відрядження</c:v>
                </c:pt>
                <c:pt idx="6">
                  <c:v>Оплата комунальних послуг та енергоносіїв</c:v>
                </c:pt>
                <c:pt idx="7">
                  <c:v>окремі заходи по реалізації державних (регіональних) програм</c:v>
                </c:pt>
                <c:pt idx="8">
                  <c:v>Субсидії та поточні трансферти підприємствам </c:v>
                </c:pt>
                <c:pt idx="9">
                  <c:v>Поточні трансферти органам державного управління інших рівнів</c:v>
                </c:pt>
                <c:pt idx="10">
                  <c:v>Реверсна дотація</c:v>
                </c:pt>
                <c:pt idx="11">
                  <c:v>Інші виплати населенню</c:v>
                </c:pt>
                <c:pt idx="12">
                  <c:v>Інші поточні видатки</c:v>
                </c:pt>
                <c:pt idx="13">
                  <c:v>Нерозподілені видатки</c:v>
                </c:pt>
              </c:strCache>
            </c:strRef>
          </c:cat>
          <c:val>
            <c:numRef>
              <c:f>analiz_vd0!$C$5:$C$18</c:f>
              <c:numCache>
                <c:formatCode>General</c:formatCode>
                <c:ptCount val="14"/>
                <c:pt idx="0" formatCode="#,##0.0">
                  <c:v>73511.100000000006</c:v>
                </c:pt>
                <c:pt idx="1">
                  <c:v>2607.1</c:v>
                </c:pt>
                <c:pt idx="2">
                  <c:v>50</c:v>
                </c:pt>
                <c:pt idx="3">
                  <c:v>3644.6</c:v>
                </c:pt>
                <c:pt idx="4">
                  <c:v>5901.6</c:v>
                </c:pt>
                <c:pt idx="5">
                  <c:v>10</c:v>
                </c:pt>
                <c:pt idx="6">
                  <c:v>9451.7999999999993</c:v>
                </c:pt>
                <c:pt idx="7">
                  <c:v>1668.6</c:v>
                </c:pt>
                <c:pt idx="8">
                  <c:v>9043.2999999999993</c:v>
                </c:pt>
                <c:pt idx="9">
                  <c:v>803.1</c:v>
                </c:pt>
                <c:pt idx="10">
                  <c:v>13705.3</c:v>
                </c:pt>
                <c:pt idx="11">
                  <c:v>3845.4</c:v>
                </c:pt>
                <c:pt idx="12">
                  <c:v>160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B97-4676-8488-E87DCC0D63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50834927663661"/>
          <c:y val="7.2294876250671228E-2"/>
          <c:w val="0.6106690956847558"/>
          <c:h val="0.82495680271572969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168-460D-8F90-4CC2BE1A31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168-460D-8F90-4CC2BE1A3117}"/>
              </c:ext>
            </c:extLst>
          </c:dPt>
          <c:dPt>
            <c:idx val="2"/>
            <c:bubble3D val="0"/>
            <c:explosion val="3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168-460D-8F90-4CC2BE1A31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168-460D-8F90-4CC2BE1A31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168-460D-8F90-4CC2BE1A31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168-460D-8F90-4CC2BE1A31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168-460D-8F90-4CC2BE1A311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168-460D-8F90-4CC2BE1A3117}"/>
              </c:ext>
            </c:extLst>
          </c:dPt>
          <c:dPt>
            <c:idx val="8"/>
            <c:bubble3D val="0"/>
            <c:explosion val="26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168-460D-8F90-4CC2BE1A311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168-460D-8F90-4CC2BE1A311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C168-460D-8F90-4CC2BE1A311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C168-460D-8F90-4CC2BE1A311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C168-460D-8F90-4CC2BE1A3117}"/>
              </c:ext>
            </c:extLst>
          </c:dPt>
          <c:dPt>
            <c:idx val="13"/>
            <c:bubble3D val="0"/>
            <c:explosion val="22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C168-460D-8F90-4CC2BE1A3117}"/>
              </c:ext>
            </c:extLst>
          </c:dPt>
          <c:dPt>
            <c:idx val="14"/>
            <c:bubble3D val="0"/>
            <c:explosion val="46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C168-460D-8F90-4CC2BE1A311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C168-460D-8F90-4CC2BE1A3117}"/>
              </c:ext>
            </c:extLst>
          </c:dPt>
          <c:dPt>
            <c:idx val="16"/>
            <c:bubble3D val="0"/>
            <c:explosion val="41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C168-460D-8F90-4CC2BE1A311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C168-460D-8F90-4CC2BE1A3117}"/>
              </c:ext>
            </c:extLst>
          </c:dPt>
          <c:dPt>
            <c:idx val="18"/>
            <c:bubble3D val="0"/>
            <c:explosion val="34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C168-460D-8F90-4CC2BE1A311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7-C168-460D-8F90-4CC2BE1A311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9-C168-460D-8F90-4CC2BE1A311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B-C168-460D-8F90-4CC2BE1A3117}"/>
              </c:ext>
            </c:extLst>
          </c:dPt>
          <c:dLbls>
            <c:dLbl>
              <c:idx val="0"/>
              <c:layout>
                <c:manualLayout>
                  <c:x val="0.12127804032897153"/>
                  <c:y val="3.6340195863120935E-3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379008726259645"/>
                      <c:h val="0.10802975017799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68-460D-8F90-4CC2BE1A3117}"/>
                </c:ext>
              </c:extLst>
            </c:dLbl>
            <c:dLbl>
              <c:idx val="1"/>
              <c:layout>
                <c:manualLayout>
                  <c:x val="-2.843226358279222E-2"/>
                  <c:y val="-0.12409498296499934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168-460D-8F90-4CC2BE1A3117}"/>
                </c:ext>
              </c:extLst>
            </c:dLbl>
            <c:dLbl>
              <c:idx val="2"/>
              <c:layout>
                <c:manualLayout>
                  <c:x val="7.1626772423292219E-3"/>
                  <c:y val="-0.11679106864472238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65031890999096"/>
                      <c:h val="0.10802975017799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68-460D-8F90-4CC2BE1A3117}"/>
                </c:ext>
              </c:extLst>
            </c:dLbl>
            <c:dLbl>
              <c:idx val="3"/>
              <c:layout>
                <c:manualLayout>
                  <c:x val="0.14804616567019746"/>
                  <c:y val="-3.1338554907293203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C168-460D-8F90-4CC2BE1A3117}"/>
                </c:ext>
              </c:extLst>
            </c:dLbl>
            <c:dLbl>
              <c:idx val="4"/>
              <c:layout>
                <c:manualLayout>
                  <c:x val="7.5310440797448197E-2"/>
                  <c:y val="-0.10606886016304029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12770469346381"/>
                      <c:h val="8.28480539440738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168-460D-8F90-4CC2BE1A3117}"/>
                </c:ext>
              </c:extLst>
            </c:dLbl>
            <c:dLbl>
              <c:idx val="5"/>
              <c:layout>
                <c:manualLayout>
                  <c:x val="9.3271437273253252E-2"/>
                  <c:y val="4.821411047381579E-3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91240167676853"/>
                      <c:h val="8.28480539440738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168-460D-8F90-4CC2BE1A3117}"/>
                </c:ext>
              </c:extLst>
            </c:dLbl>
            <c:dLbl>
              <c:idx val="6"/>
              <c:layout>
                <c:manualLayout>
                  <c:x val="0.121627769328312"/>
                  <c:y val="5.3034477535419115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88971194199876"/>
                      <c:h val="5.7666167894552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168-460D-8F90-4CC2BE1A3117}"/>
                </c:ext>
              </c:extLst>
            </c:dLbl>
            <c:dLbl>
              <c:idx val="7"/>
              <c:layout>
                <c:manualLayout>
                  <c:x val="7.7750843775978823E-2"/>
                  <c:y val="0.12121661926654874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883125940303487"/>
                      <c:h val="5.7666167894552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168-460D-8F90-4CC2BE1A3117}"/>
                </c:ext>
              </c:extLst>
            </c:dLbl>
            <c:dLbl>
              <c:idx val="8"/>
              <c:layout>
                <c:manualLayout>
                  <c:x val="-9.6882434518769951E-3"/>
                  <c:y val="0.16637156668667955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728332194308736"/>
                      <c:h val="9.356580175924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168-460D-8F90-4CC2BE1A3117}"/>
                </c:ext>
              </c:extLst>
            </c:dLbl>
            <c:dLbl>
              <c:idx val="9"/>
              <c:layout>
                <c:manualLayout>
                  <c:x val="-5.9486302288251497E-2"/>
                  <c:y val="0.17831694686928579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C168-460D-8F90-4CC2BE1A3117}"/>
                </c:ext>
              </c:extLst>
            </c:dLbl>
            <c:dLbl>
              <c:idx val="10"/>
              <c:layout>
                <c:manualLayout>
                  <c:x val="-0.19528845453953397"/>
                  <c:y val="0.12981583521424753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C168-460D-8F90-4CC2BE1A3117}"/>
                </c:ext>
              </c:extLst>
            </c:dLbl>
            <c:dLbl>
              <c:idx val="11"/>
              <c:layout>
                <c:manualLayout>
                  <c:x val="-0.15045052465434874"/>
                  <c:y val="7.2679632463857682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97978768642564"/>
                      <c:h val="5.7666167894552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C168-460D-8F90-4CC2BE1A3117}"/>
                </c:ext>
              </c:extLst>
            </c:dLbl>
            <c:dLbl>
              <c:idx val="12"/>
              <c:layout>
                <c:manualLayout>
                  <c:x val="1.0511954610407272E-2"/>
                  <c:y val="0.17356738102500793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C168-460D-8F90-4CC2BE1A3117}"/>
                </c:ext>
              </c:extLst>
            </c:dLbl>
            <c:dLbl>
              <c:idx val="13"/>
              <c:layout>
                <c:manualLayout>
                  <c:x val="-4.5941255569304562E-2"/>
                  <c:y val="0.2902506344111758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B-C168-460D-8F90-4CC2BE1A3117}"/>
                </c:ext>
              </c:extLst>
            </c:dLbl>
            <c:dLbl>
              <c:idx val="14"/>
              <c:layout>
                <c:manualLayout>
                  <c:x val="-3.5401143168000491E-2"/>
                  <c:y val="0.17572634361444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D-C168-460D-8F90-4CC2BE1A3117}"/>
                </c:ext>
              </c:extLst>
            </c:dLbl>
            <c:dLbl>
              <c:idx val="15"/>
              <c:layout>
                <c:manualLayout>
                  <c:x val="-0.12605017067069177"/>
                  <c:y val="8.473292281281658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648339622465553"/>
                      <c:h val="5.7666167894552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C168-460D-8F90-4CC2BE1A3117}"/>
                </c:ext>
              </c:extLst>
            </c:dLbl>
            <c:dLbl>
              <c:idx val="16"/>
              <c:layout>
                <c:manualLayout>
                  <c:x val="-6.0220320347547603E-2"/>
                  <c:y val="6.1165987854459272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1-C168-460D-8F90-4CC2BE1A3117}"/>
                </c:ext>
              </c:extLst>
            </c:dLbl>
            <c:dLbl>
              <c:idx val="17"/>
              <c:layout>
                <c:manualLayout>
                  <c:x val="-0.15483241419779803"/>
                  <c:y val="-4.5442802771535479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670354634925622"/>
                      <c:h val="0.10802975017799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C168-460D-8F90-4CC2BE1A3117}"/>
                </c:ext>
              </c:extLst>
            </c:dLbl>
            <c:dLbl>
              <c:idx val="18"/>
              <c:layout>
                <c:manualLayout>
                  <c:x val="6.7419328886828625E-2"/>
                  <c:y val="-2.9287787207605682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5-C168-460D-8F90-4CC2BE1A3117}"/>
                </c:ext>
              </c:extLst>
            </c:dLbl>
            <c:dLbl>
              <c:idx val="19"/>
              <c:layout>
                <c:manualLayout>
                  <c:x val="-8.4143620057541502E-2"/>
                  <c:y val="-9.3008503169256102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061556378793162"/>
                      <c:h val="6.6233684637711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C168-460D-8F90-4CC2BE1A3117}"/>
                </c:ext>
              </c:extLst>
            </c:dLbl>
            <c:dLbl>
              <c:idx val="20"/>
              <c:layout>
                <c:manualLayout>
                  <c:x val="6.4801707856215213E-3"/>
                  <c:y val="-4.3804314546461255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816595686276336"/>
                      <c:h val="0.10187308132022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C168-460D-8F90-4CC2BE1A3117}"/>
                </c:ext>
              </c:extLst>
            </c:dLbl>
            <c:dLbl>
              <c:idx val="21"/>
              <c:layout>
                <c:manualLayout>
                  <c:x val="0.12507748181236567"/>
                  <c:y val="1.1081814128392419E-2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4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5333540256697"/>
                      <c:h val="5.7666167894552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B-C168-460D-8F90-4CC2BE1A311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analiz_vd0!$C$7:$C$28</c:f>
              <c:strCache>
                <c:ptCount val="22"/>
                <c:pt idx="0">
                  <c:v>Організаційне, інформаційно-аналітичне та матеріально-технічне забезпечення діяльності сільської ради</c:v>
                </c:pt>
                <c:pt idx="1">
                  <c:v>Надання пільг окремим категоріям громадян з оплати послуг зв`язку</c:v>
                </c:pt>
                <c:pt idx="2">
                  <c:v>Здійснення соціальної роботи та надання соціальних послуг Центрон наданя соціальних послуг населенню</c:v>
                </c:pt>
                <c:pt idx="3">
                  <c:v>Надання соціальних гарантій фізичним особам</c:v>
                </c:pt>
                <c:pt idx="4">
                  <c:v>Інші видатки на соціальний захист ветеранів війни та праці</c:v>
                </c:pt>
                <c:pt idx="5">
                  <c:v>Інші заходи у сфері соціального захисту і соціального забезпечення</c:v>
                </c:pt>
                <c:pt idx="6">
                  <c:v>Організація благоустрою населених пунктів</c:v>
                </c:pt>
                <c:pt idx="7">
                  <c:v>Здійснення заходів із землеустрою</c:v>
                </c:pt>
                <c:pt idx="8">
                  <c:v>Утримання та розвиток автомобільних доріг та дорожньої інфраструктури за рахунок коштів місцевого бюджету</c:v>
                </c:pt>
                <c:pt idx="9">
                  <c:v>Інші заходи, пов`язані з економічною діяльністю</c:v>
                </c:pt>
                <c:pt idx="10">
                  <c:v>Керівництво і управління відділу освіти</c:v>
                </c:pt>
                <c:pt idx="11">
                  <c:v>Надання дошкільної освіти</c:v>
                </c:pt>
                <c:pt idx="12">
                  <c:v>Надання загальної середньої освіти закладами загальної середньої освіти за рахунок коштів місцевого бюджету</c:v>
                </c:pt>
                <c:pt idx="13">
                  <c:v>Надання позашкільної освіти закладами позашкільної освіти</c:v>
                </c:pt>
                <c:pt idx="14">
                  <c:v>Інші програми та заходи у сфері освіти</c:v>
                </c:pt>
                <c:pt idx="15">
                  <c:v>Забезпечення діяльності бібліотек</c:v>
                </c:pt>
                <c:pt idx="16">
                  <c:v>Забезпечення діяльності палаців i будинків культури, клубів, центрів дозвілля та iнших клубних закладів</c:v>
                </c:pt>
                <c:pt idx="17">
                  <c:v>Забезпечення діяльності місцевих центрів фізичного здоров`я населення `Спорт для всіх` </c:v>
                </c:pt>
                <c:pt idx="18">
                  <c:v>Керівництво і управління фінансовий відділ</c:v>
                </c:pt>
                <c:pt idx="19">
                  <c:v>Реверсна дотація</c:v>
                </c:pt>
                <c:pt idx="20">
                  <c:v>Субвенція з місцевого бюджету на реалізацію проектів співробітництва між територіальними громадами</c:v>
                </c:pt>
                <c:pt idx="21">
                  <c:v>Інші субвенції з місцевого бюджету</c:v>
                </c:pt>
              </c:strCache>
            </c:strRef>
          </c:cat>
          <c:val>
            <c:numRef>
              <c:f>analiz_vd0!$D$7:$D$28</c:f>
              <c:numCache>
                <c:formatCode>#,##0.0</c:formatCode>
                <c:ptCount val="22"/>
                <c:pt idx="0">
                  <c:v>26196.400000000001</c:v>
                </c:pt>
                <c:pt idx="1">
                  <c:v>1.5</c:v>
                </c:pt>
                <c:pt idx="2">
                  <c:v>8777.5</c:v>
                </c:pt>
                <c:pt idx="3">
                  <c:v>72.7</c:v>
                </c:pt>
                <c:pt idx="4">
                  <c:v>88</c:v>
                </c:pt>
                <c:pt idx="5">
                  <c:v>2910.6</c:v>
                </c:pt>
                <c:pt idx="6">
                  <c:v>1512</c:v>
                </c:pt>
                <c:pt idx="7">
                  <c:v>300</c:v>
                </c:pt>
                <c:pt idx="8">
                  <c:v>2088.4</c:v>
                </c:pt>
                <c:pt idx="9">
                  <c:v>9043.2999999999993</c:v>
                </c:pt>
                <c:pt idx="10">
                  <c:v>4464.6000000000004</c:v>
                </c:pt>
                <c:pt idx="11">
                  <c:v>18661.599999999999</c:v>
                </c:pt>
                <c:pt idx="12">
                  <c:v>23840.7</c:v>
                </c:pt>
                <c:pt idx="13">
                  <c:v>1557</c:v>
                </c:pt>
                <c:pt idx="14">
                  <c:v>9.1</c:v>
                </c:pt>
                <c:pt idx="15">
                  <c:v>1537.7</c:v>
                </c:pt>
                <c:pt idx="16">
                  <c:v>2971.9</c:v>
                </c:pt>
                <c:pt idx="17">
                  <c:v>930.6</c:v>
                </c:pt>
                <c:pt idx="18">
                  <c:v>1979.9</c:v>
                </c:pt>
                <c:pt idx="19">
                  <c:v>13705.3</c:v>
                </c:pt>
                <c:pt idx="20">
                  <c:v>663.9</c:v>
                </c:pt>
                <c:pt idx="21">
                  <c:v>139.19999999999999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168-460D-8F90-4CC2BE1A3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EC57F-29A2-4A71-A65E-7283890170C7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8B9EC-FC92-4B53-8521-C041F9E6CC51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7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7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67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57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/>
              <a:t>Образец подзаголовка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Рисунок 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E6C1C-7AAC-4A74-8261-4D4E3F5ACF06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48C03-1F59-4195-894F-AFC5ABD1EBA3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B3B26-218C-4385-B364-F4EB12FE238A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486078-CAD5-4DC2-BE56-4C049F6B33BC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C5052-FE68-4F34-A074-3C8ABF68DAC4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BEE46C-0FDF-4330-B0FD-2811B4F88353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150D2-A307-4104-8E0A-5AAD3C64DB47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ED335-4992-4A23-99AA-B0584DE3A962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888EB2-6B1D-4D18-B69E-1CF3BE0C50A1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02820C2-F78E-4F67-8290-3B24EA20B54C}" type="datetime1">
              <a:rPr lang="ru-RU" smtClean="0"/>
              <a:t>22.12.2025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860" y="764704"/>
            <a:ext cx="6768752" cy="38834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/>
              <a:t>БЮДЖЕТ </a:t>
            </a:r>
            <a:r>
              <a:rPr lang="ru-RU" sz="5300" b="1" dirty="0"/>
              <a:t>ПЕРВОЗВАНІВСЬКОЇ </a:t>
            </a:r>
            <a:r>
              <a:rPr lang="ru-RU" sz="5300" dirty="0"/>
              <a:t>СІЛЬСЬКОЇ ТЕРИТОРІАЛЬНОЇ ГРОМАДИ </a:t>
            </a:r>
            <a:br>
              <a:rPr lang="ru-RU" sz="5300" dirty="0"/>
            </a:br>
            <a:r>
              <a:rPr lang="ru-RU" b="1" dirty="0"/>
              <a:t>на 2026 РІК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2AB1D-E93C-4022-8E31-0E57EFF0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ДОХОДИ СІЛЬСЬКОГО БЮДЖЕТУ НА 2026 рік</a:t>
            </a:r>
            <a:endParaRPr lang="ru-UA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8C3897D-83CF-40E4-9043-6FE356952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366397"/>
              </p:ext>
            </p:extLst>
          </p:nvPr>
        </p:nvGraphicFramePr>
        <p:xfrm>
          <a:off x="4798268" y="1913384"/>
          <a:ext cx="374441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DA47BEB-187A-4530-94C4-3E3B0710E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331892"/>
              </p:ext>
            </p:extLst>
          </p:nvPr>
        </p:nvGraphicFramePr>
        <p:xfrm>
          <a:off x="8398668" y="2924944"/>
          <a:ext cx="3312368" cy="37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252C41-9290-4211-8059-74605B945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62955"/>
              </p:ext>
            </p:extLst>
          </p:nvPr>
        </p:nvGraphicFramePr>
        <p:xfrm>
          <a:off x="1522413" y="2060848"/>
          <a:ext cx="3995935" cy="410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4D0AB55-531D-4DF7-9996-9446A1379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781839"/>
              </p:ext>
            </p:extLst>
          </p:nvPr>
        </p:nvGraphicFramePr>
        <p:xfrm>
          <a:off x="5230315" y="1772816"/>
          <a:ext cx="374441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88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404664"/>
            <a:ext cx="9829799" cy="108012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ДОХОДИ СІЛЬСЬКОГО БЮДЖЕТУ НА 2026 рік (</a:t>
            </a:r>
            <a:r>
              <a:rPr lang="ru-RU" dirty="0" err="1"/>
              <a:t>загальний</a:t>
            </a:r>
            <a:r>
              <a:rPr lang="ru-RU" dirty="0"/>
              <a:t> фонд)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4DED6A8-196D-4AAC-A08B-1902936CA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300109"/>
              </p:ext>
            </p:extLst>
          </p:nvPr>
        </p:nvGraphicFramePr>
        <p:xfrm>
          <a:off x="1413892" y="1700808"/>
          <a:ext cx="100811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ВИДАТКИ СІЛЬСЬКОГО БЮДЖЕТУ на 2026 рік (за </a:t>
            </a:r>
            <a:r>
              <a:rPr lang="ru-RU" dirty="0" err="1"/>
              <a:t>економічною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 (тис. грн.))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D6F0EB9-1153-43E7-B579-2CC9F3F01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917087"/>
              </p:ext>
            </p:extLst>
          </p:nvPr>
        </p:nvGraphicFramePr>
        <p:xfrm>
          <a:off x="1485900" y="1700808"/>
          <a:ext cx="100091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2186501-3E66-48FB-AD57-F6A0C45F0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673921"/>
              </p:ext>
            </p:extLst>
          </p:nvPr>
        </p:nvGraphicFramePr>
        <p:xfrm>
          <a:off x="1522412" y="1772816"/>
          <a:ext cx="982979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186AFA-EE3E-43F6-B51F-598CB57E3EB6}"/>
              </a:ext>
            </a:extLst>
          </p:cNvPr>
          <p:cNvSpPr/>
          <p:nvPr/>
        </p:nvSpPr>
        <p:spPr>
          <a:xfrm>
            <a:off x="1125860" y="38880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7C547">
                    <a:lumMod val="50000"/>
                  </a:srgbClr>
                </a:solidFill>
                <a:ea typeface="+mj-ea"/>
                <a:cs typeface="+mj-cs"/>
              </a:rPr>
              <a:t>ВИДАТКИ СІЛЬСЬКОГО БЮДЖЕТУ на 2026 рік (за </a:t>
            </a:r>
            <a:r>
              <a:rPr lang="ru-RU" sz="3600" dirty="0" err="1">
                <a:solidFill>
                  <a:srgbClr val="F7C547">
                    <a:lumMod val="50000"/>
                  </a:srgbClr>
                </a:solidFill>
                <a:ea typeface="+mj-ea"/>
                <a:cs typeface="+mj-cs"/>
              </a:rPr>
              <a:t>функціональною</a:t>
            </a:r>
            <a:r>
              <a:rPr lang="ru-RU" sz="3600" dirty="0">
                <a:solidFill>
                  <a:srgbClr val="F7C547">
                    <a:lumMod val="50000"/>
                  </a:srgbClr>
                </a:solidFill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rgbClr val="F7C547">
                    <a:lumMod val="50000"/>
                  </a:srgbClr>
                </a:solidFill>
                <a:ea typeface="+mj-ea"/>
                <a:cs typeface="+mj-cs"/>
              </a:rPr>
              <a:t>класифікацією</a:t>
            </a:r>
            <a:r>
              <a:rPr lang="ru-RU" sz="3600" dirty="0">
                <a:solidFill>
                  <a:srgbClr val="F7C547">
                    <a:lumMod val="50000"/>
                  </a:srgbClr>
                </a:solidFill>
                <a:ea typeface="+mj-ea"/>
                <a:cs typeface="+mj-cs"/>
              </a:rPr>
              <a:t>) (</a:t>
            </a:r>
            <a:r>
              <a:rPr lang="ru-RU" sz="3600" dirty="0" err="1">
                <a:solidFill>
                  <a:srgbClr val="F7C547">
                    <a:lumMod val="50000"/>
                  </a:srgbClr>
                </a:solidFill>
                <a:ea typeface="+mj-ea"/>
                <a:cs typeface="+mj-cs"/>
              </a:rPr>
              <a:t>тис.грн</a:t>
            </a:r>
            <a:r>
              <a:rPr lang="ru-RU" sz="3600" dirty="0">
                <a:solidFill>
                  <a:srgbClr val="F7C547">
                    <a:lumMod val="50000"/>
                  </a:srgbClr>
                </a:solidFill>
                <a:ea typeface="+mj-ea"/>
                <a:cs typeface="+mj-cs"/>
              </a:rPr>
              <a:t>.)</a:t>
            </a:r>
            <a:endParaRPr lang="ru-UA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44EC805-D26E-4542-BDE0-D092A7369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26390"/>
              </p:ext>
            </p:extLst>
          </p:nvPr>
        </p:nvGraphicFramePr>
        <p:xfrm>
          <a:off x="1269876" y="1239208"/>
          <a:ext cx="10441160" cy="526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Символы валюты 16 х 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4_TF02895262.potx" id="{8018B1F9-81B5-4736-9819-87B4F48960AB}" vid="{85445682-D568-4F31-8ABA-381B565BAEE1}"/>
    </a:ext>
  </a:extLst>
</a:theme>
</file>

<file path=ppt/theme/theme2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валюты (широкоэкранный формат)</Template>
  <TotalTime>467</TotalTime>
  <Words>229</Words>
  <Application>Microsoft Office PowerPoint</Application>
  <PresentationFormat>Произвольный</PresentationFormat>
  <Paragraphs>42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Cambria</vt:lpstr>
      <vt:lpstr>Times New Roman</vt:lpstr>
      <vt:lpstr>Символы валюты 16 х 9</vt:lpstr>
      <vt:lpstr>БЮДЖЕТ ПЕРВОЗВАНІВСЬКОЇ СІЛЬСЬКОЇ ТЕРИТОРІАЛЬНОЇ ГРОМАДИ  на 2026 РІК</vt:lpstr>
      <vt:lpstr>ДОХОДИ СІЛЬСЬКОГО БЮДЖЕТУ НА 2026 рік</vt:lpstr>
      <vt:lpstr>         ДОХОДИ СІЛЬСЬКОГО БЮДЖЕТУ НА 2026 рік (загальний фонд)</vt:lpstr>
      <vt:lpstr>ВИДАТКИ СІЛЬСЬКОГО БЮДЖЕТУ на 2026 рік (за економічною класифікацією (тис. грн.))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ПЕРВОЗВАНІВСЬКОЇ СІЛЬСЬКОЇ ТЕРИТОРІАЛЬНОЇ ГРОМАДИ  на 2026 РІК</dc:title>
  <dc:creator>OlenaGavrilova</dc:creator>
  <cp:lastModifiedBy>OlenaGavrilova</cp:lastModifiedBy>
  <cp:revision>28</cp:revision>
  <dcterms:created xsi:type="dcterms:W3CDTF">2025-12-16T09:49:07Z</dcterms:created>
  <dcterms:modified xsi:type="dcterms:W3CDTF">2025-12-22T09:54:30Z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